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sldIdLst>
    <p:sldId id="511" r:id="rId2"/>
    <p:sldId id="588" r:id="rId3"/>
    <p:sldId id="512" r:id="rId4"/>
    <p:sldId id="521" r:id="rId5"/>
    <p:sldId id="522" r:id="rId6"/>
    <p:sldId id="593" r:id="rId7"/>
    <p:sldId id="519" r:id="rId8"/>
    <p:sldId id="523" r:id="rId9"/>
    <p:sldId id="581" r:id="rId10"/>
    <p:sldId id="524" r:id="rId11"/>
    <p:sldId id="582" r:id="rId12"/>
    <p:sldId id="525" r:id="rId13"/>
    <p:sldId id="526" r:id="rId14"/>
    <p:sldId id="527" r:id="rId15"/>
    <p:sldId id="590" r:id="rId16"/>
    <p:sldId id="591" r:id="rId17"/>
    <p:sldId id="592" r:id="rId18"/>
    <p:sldId id="528" r:id="rId19"/>
    <p:sldId id="532" r:id="rId20"/>
    <p:sldId id="533" r:id="rId21"/>
    <p:sldId id="586" r:id="rId22"/>
    <p:sldId id="530" r:id="rId23"/>
    <p:sldId id="531" r:id="rId24"/>
    <p:sldId id="534" r:id="rId25"/>
    <p:sldId id="537" r:id="rId26"/>
    <p:sldId id="538" r:id="rId27"/>
    <p:sldId id="539" r:id="rId28"/>
    <p:sldId id="587" r:id="rId29"/>
    <p:sldId id="642" r:id="rId30"/>
    <p:sldId id="540" r:id="rId31"/>
    <p:sldId id="544" r:id="rId32"/>
    <p:sldId id="543" r:id="rId33"/>
    <p:sldId id="545" r:id="rId34"/>
    <p:sldId id="547" r:id="rId35"/>
    <p:sldId id="548" r:id="rId36"/>
    <p:sldId id="549" r:id="rId37"/>
    <p:sldId id="551" r:id="rId38"/>
    <p:sldId id="552" r:id="rId39"/>
    <p:sldId id="556" r:id="rId40"/>
    <p:sldId id="553" r:id="rId41"/>
    <p:sldId id="555" r:id="rId42"/>
    <p:sldId id="558" r:id="rId43"/>
    <p:sldId id="557" r:id="rId44"/>
    <p:sldId id="559" r:id="rId45"/>
    <p:sldId id="560" r:id="rId46"/>
    <p:sldId id="561" r:id="rId47"/>
    <p:sldId id="569" r:id="rId48"/>
    <p:sldId id="572" r:id="rId49"/>
    <p:sldId id="589" r:id="rId50"/>
    <p:sldId id="574" r:id="rId51"/>
    <p:sldId id="575" r:id="rId52"/>
    <p:sldId id="576" r:id="rId53"/>
    <p:sldId id="577" r:id="rId54"/>
    <p:sldId id="578" r:id="rId55"/>
    <p:sldId id="579" r:id="rId56"/>
    <p:sldId id="580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3C4E54-79AE-4E4C-B935-52A2908D3C1F}">
          <p14:sldIdLst>
            <p14:sldId id="511"/>
            <p14:sldId id="588"/>
            <p14:sldId id="512"/>
            <p14:sldId id="521"/>
            <p14:sldId id="522"/>
            <p14:sldId id="593"/>
            <p14:sldId id="519"/>
            <p14:sldId id="523"/>
            <p14:sldId id="581"/>
            <p14:sldId id="524"/>
            <p14:sldId id="582"/>
            <p14:sldId id="525"/>
            <p14:sldId id="526"/>
            <p14:sldId id="527"/>
            <p14:sldId id="590"/>
            <p14:sldId id="591"/>
            <p14:sldId id="592"/>
            <p14:sldId id="528"/>
            <p14:sldId id="532"/>
            <p14:sldId id="533"/>
            <p14:sldId id="586"/>
            <p14:sldId id="530"/>
            <p14:sldId id="531"/>
            <p14:sldId id="534"/>
            <p14:sldId id="537"/>
            <p14:sldId id="538"/>
            <p14:sldId id="539"/>
            <p14:sldId id="587"/>
            <p14:sldId id="642"/>
            <p14:sldId id="540"/>
            <p14:sldId id="544"/>
            <p14:sldId id="543"/>
            <p14:sldId id="545"/>
            <p14:sldId id="547"/>
            <p14:sldId id="548"/>
            <p14:sldId id="549"/>
            <p14:sldId id="551"/>
            <p14:sldId id="552"/>
            <p14:sldId id="556"/>
            <p14:sldId id="553"/>
            <p14:sldId id="555"/>
            <p14:sldId id="558"/>
            <p14:sldId id="557"/>
            <p14:sldId id="559"/>
            <p14:sldId id="560"/>
            <p14:sldId id="561"/>
            <p14:sldId id="569"/>
            <p14:sldId id="572"/>
            <p14:sldId id="589"/>
            <p14:sldId id="574"/>
            <p14:sldId id="575"/>
            <p14:sldId id="576"/>
            <p14:sldId id="577"/>
            <p14:sldId id="578"/>
            <p14:sldId id="579"/>
            <p14:sldId id="5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F541CB-ACEC-2450-E406-AE810626AD56}" name="Rami Lahav" initials="RL" userId="S::rlahav@JOHNBRYCE.CO.IL::9219e972-f2db-4a1b-b5be-477aafdf072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ליטל בלומנטל" initials="לב" lastIdx="12" clrIdx="0">
    <p:extLst>
      <p:ext uri="{19B8F6BF-5375-455C-9EA6-DF929625EA0E}">
        <p15:presenceInfo xmlns:p15="http://schemas.microsoft.com/office/powerpoint/2012/main" userId="S-1-5-21-174793946-1515917132-119373427-354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E2FFDD"/>
    <a:srgbClr val="18918C"/>
    <a:srgbClr val="F8FBFB"/>
    <a:srgbClr val="00335B"/>
    <a:srgbClr val="EFB23C"/>
    <a:srgbClr val="DDEBEC"/>
    <a:srgbClr val="6CBCDC"/>
    <a:srgbClr val="FFC6AF"/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30" autoAdjust="0"/>
    <p:restoredTop sz="85837" autoAdjust="0"/>
  </p:normalViewPr>
  <p:slideViewPr>
    <p:cSldViewPr snapToGrid="0">
      <p:cViewPr varScale="1">
        <p:scale>
          <a:sx n="59" d="100"/>
          <a:sy n="59" d="100"/>
        </p:scale>
        <p:origin x="18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9" Type="http://schemas.microsoft.com/office/2018/10/relationships/authors" Target="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1432E3-5182-44D7-B119-1818CD719151}" type="datetimeFigureOut">
              <a:rPr lang="he-IL" smtClean="0"/>
              <a:t>כ'/אלול/תשפ"ג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60B027C-1F71-4A1E-8A9E-FAD97C95C3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646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106613" y="328613"/>
            <a:ext cx="2919412" cy="219075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41979-C3D3-4A39-97F9-7A71AD7643E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84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7317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7159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8106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8519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4965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1DF45-B40C-463D-B49E-81346B6C4B42}" type="slidenum">
              <a:rPr kumimoji="0" lang="he-I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he-I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18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1366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>
              <a:spcAft>
                <a:spcPts val="0"/>
              </a:spcAft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6887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8034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630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276">
              <a:spcBef>
                <a:spcPct val="0"/>
              </a:spcBef>
              <a:spcAft>
                <a:spcPct val="0"/>
              </a:spcAft>
              <a:defRPr/>
            </a:pPr>
            <a:fld id="{AEE1DF45-B40C-463D-B49E-81346B6C4B42}" type="slidenum">
              <a:rPr lang="he-IL">
                <a:solidFill>
                  <a:prstClr val="black"/>
                </a:solidFill>
                <a:latin typeface="Calibri"/>
                <a:cs typeface="Arial" pitchFamily="34" charset="0"/>
              </a:rPr>
              <a:pPr defTabSz="924276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e-IL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53B4D3B-15C4-4D7B-BED4-613D7AB95B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902394" y="1"/>
            <a:ext cx="2984182" cy="500936"/>
          </a:xfrm>
          <a:prstGeom prst="rect">
            <a:avLst/>
          </a:prstGeom>
        </p:spPr>
        <p:txBody>
          <a:bodyPr/>
          <a:lstStyle/>
          <a:p>
            <a:r>
              <a:rPr lang="he-IL"/>
              <a:t>עדכוני חקיקה</a:t>
            </a:r>
          </a:p>
        </p:txBody>
      </p:sp>
    </p:spTree>
    <p:extLst>
      <p:ext uri="{BB962C8B-B14F-4D97-AF65-F5344CB8AC3E}">
        <p14:creationId xmlns:p14="http://schemas.microsoft.com/office/powerpoint/2010/main" val="916104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242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E1DF45-B40C-463D-B49E-81346B6C4B42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pPr marL="0" marR="0" lvl="0" indent="0" algn="l" defTabSz="92427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53B4D3B-15C4-4D7B-BED4-613D7AB95B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902394" y="1"/>
            <a:ext cx="2984182" cy="50093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עדכוני חקיקה</a:t>
            </a:r>
          </a:p>
        </p:txBody>
      </p:sp>
    </p:spTree>
    <p:extLst>
      <p:ext uri="{BB962C8B-B14F-4D97-AF65-F5344CB8AC3E}">
        <p14:creationId xmlns:p14="http://schemas.microsoft.com/office/powerpoint/2010/main" val="2393379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51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901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3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584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021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9101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4821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 smtClean="0"/>
              <a:t>שני הסעיפים הראשונים הם</a:t>
            </a:r>
            <a:r>
              <a:rPr lang="he-IL" baseline="0" dirty="0" smtClean="0"/>
              <a:t> לא תנאי כשירות (בניגוד ל-3 אחרונים), אלא מגבלות שחלות על עובדים מסוימים ומוסדרות בחוק הרשויות המקומיות (הגבלת הזכות להיבחר). יש להפריד ל-2 רשימות נפרדות.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4072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 smtClean="0"/>
              <a:t>עניין</a:t>
            </a:r>
            <a:r>
              <a:rPr lang="he-IL" baseline="0" dirty="0" smtClean="0"/>
              <a:t> פרישה מסיעה לא קשור לכאן לדעתי.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B027C-1F71-4A1E-8A9E-FAD97C95C3FE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886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ללא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7">
            <a:extLst>
              <a:ext uri="{FF2B5EF4-FFF2-40B4-BE49-F238E27FC236}">
                <a16:creationId xmlns:a16="http://schemas.microsoft.com/office/drawing/2014/main" id="{32345DE6-332C-4410-82E4-8BF608377B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/>
          <a:lstStyle>
            <a:lvl1pPr marL="342900" indent="-342900">
              <a:buClr>
                <a:srgbClr val="18918C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06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206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206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206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2">
            <a:extLst>
              <a:ext uri="{FF2B5EF4-FFF2-40B4-BE49-F238E27FC236}">
                <a16:creationId xmlns:a16="http://schemas.microsoft.com/office/drawing/2014/main" id="{5F4A1272-31AD-6E31-13BE-D2BE1F02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61250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8"/>
          <p:cNvCxnSpPr/>
          <p:nvPr userDrawn="1"/>
        </p:nvCxnSpPr>
        <p:spPr>
          <a:xfrm>
            <a:off x="2267744" y="627017"/>
            <a:ext cx="653662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9"/>
          <p:cNvCxnSpPr/>
          <p:nvPr userDrawn="1"/>
        </p:nvCxnSpPr>
        <p:spPr>
          <a:xfrm>
            <a:off x="2267744" y="1124744"/>
            <a:ext cx="6523551" cy="30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כותרת 1">
            <a:extLst>
              <a:ext uri="{FF2B5EF4-FFF2-40B4-BE49-F238E27FC236}">
                <a16:creationId xmlns:a16="http://schemas.microsoft.com/office/drawing/2014/main" id="{4CDC04C4-2F09-4ACF-96EA-81AA744BC182}"/>
              </a:ext>
            </a:extLst>
          </p:cNvPr>
          <p:cNvSpPr txBox="1"/>
          <p:nvPr userDrawn="1"/>
        </p:nvSpPr>
        <p:spPr>
          <a:xfrm>
            <a:off x="5341121" y="116632"/>
            <a:ext cx="3795973" cy="28803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2400" b="1" i="0" u="none" kern="1200">
                <a:solidFill>
                  <a:srgbClr val="7F7F7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he-IL" sz="1600">
              <a:solidFill>
                <a:prstClr val="white"/>
              </a:solidFill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59678" y="6453336"/>
            <a:ext cx="477416" cy="28803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A14318B7-7A23-46B4-B76B-10B16BA86880}" type="slidenum">
              <a:rPr lang="he-IL" smtClean="0"/>
              <a:t>‹#›</a:t>
            </a:fld>
            <a:endParaRPr lang="he-IL"/>
          </a:p>
        </p:txBody>
      </p:sp>
      <p:sp>
        <p:nvSpPr>
          <p:cNvPr id="2" name="מלבן 1"/>
          <p:cNvSpPr/>
          <p:nvPr userDrawn="1"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693"/>
            <a:ext cx="9144000" cy="615369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he-IL" sz="4800" b="1" i="0" u="none" strike="noStrike" kern="1200" cap="none">
                <a:solidFill>
                  <a:srgbClr val="00335C"/>
                </a:solidFill>
                <a:latin typeface="Open Sans Hebrew" panose="00000500000000000000" pitchFamily="2" charset="-79"/>
                <a:ea typeface="Calibri"/>
                <a:cs typeface="Open Sans Hebrew" panose="00000500000000000000" pitchFamily="2" charset="-79"/>
                <a:sym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1" y="138787"/>
            <a:ext cx="580263" cy="51141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67" y="181843"/>
            <a:ext cx="346456" cy="43884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F256ED4F-68D1-3490-64F0-1DD0FFD8E0F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43310" r="15376" b="91732"/>
          <a:stretch>
            <a:fillRect/>
          </a:stretch>
        </p:blipFill>
        <p:spPr>
          <a:xfrm>
            <a:off x="-1" y="16916"/>
            <a:ext cx="5756483" cy="648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8631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437ECE9B-68F1-18E8-E56C-5B86F4B73A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12500" r="1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6A427A6-22A8-6681-E80A-35E2F95777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55860" r="15376" b="91732"/>
          <a:stretch>
            <a:fillRect/>
          </a:stretch>
        </p:blipFill>
        <p:spPr>
          <a:xfrm>
            <a:off x="3496710" y="83148"/>
            <a:ext cx="3713938" cy="600552"/>
          </a:xfrm>
          <a:prstGeom prst="rect">
            <a:avLst/>
          </a:prstGeom>
        </p:spPr>
      </p:pic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430CCE51-2BEA-C27A-BAA0-2DBD1C19953F}"/>
              </a:ext>
            </a:extLst>
          </p:cNvPr>
          <p:cNvSpPr/>
          <p:nvPr userDrawn="1"/>
        </p:nvSpPr>
        <p:spPr>
          <a:xfrm>
            <a:off x="323528" y="-243408"/>
            <a:ext cx="8208912" cy="7416824"/>
          </a:xfrm>
          <a:prstGeom prst="roundRect">
            <a:avLst>
              <a:gd name="adj" fmla="val 4165"/>
            </a:avLst>
          </a:prstGeom>
          <a:solidFill>
            <a:srgbClr val="FF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 userDrawn="1"/>
        </p:nvSpPr>
        <p:spPr>
          <a:xfrm rot="10800000" flipH="1">
            <a:off x="0" y="5232367"/>
            <a:ext cx="9144000" cy="1625634"/>
          </a:xfrm>
          <a:prstGeom prst="rect">
            <a:avLst/>
          </a:prstGeom>
          <a:gradFill flip="none" rotWithShape="1">
            <a:gsLst>
              <a:gs pos="0">
                <a:srgbClr val="F3B946">
                  <a:alpha val="29000"/>
                </a:srgbClr>
              </a:gs>
              <a:gs pos="100000">
                <a:srgbClr val="FCECD1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C675B555-2AA7-DB55-28C8-76C2BBB0E1CB}"/>
              </a:ext>
            </a:extLst>
          </p:cNvPr>
          <p:cNvSpPr/>
          <p:nvPr userDrawn="1"/>
        </p:nvSpPr>
        <p:spPr>
          <a:xfrm>
            <a:off x="-468560" y="1484784"/>
            <a:ext cx="396552" cy="504056"/>
          </a:xfrm>
          <a:prstGeom prst="rect">
            <a:avLst/>
          </a:prstGeom>
          <a:solidFill>
            <a:srgbClr val="0033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60DD973A-C882-0B2A-7A8C-8CFCCE3343F1}"/>
              </a:ext>
            </a:extLst>
          </p:cNvPr>
          <p:cNvSpPr/>
          <p:nvPr userDrawn="1"/>
        </p:nvSpPr>
        <p:spPr>
          <a:xfrm>
            <a:off x="-455160" y="2132856"/>
            <a:ext cx="396552" cy="504056"/>
          </a:xfrm>
          <a:prstGeom prst="rect">
            <a:avLst/>
          </a:prstGeom>
          <a:solidFill>
            <a:srgbClr val="1891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8A7486BB-2D60-E685-286D-FAE28E98B49A}"/>
              </a:ext>
            </a:extLst>
          </p:cNvPr>
          <p:cNvSpPr/>
          <p:nvPr userDrawn="1"/>
        </p:nvSpPr>
        <p:spPr>
          <a:xfrm>
            <a:off x="-455160" y="2780928"/>
            <a:ext cx="396552" cy="504056"/>
          </a:xfrm>
          <a:prstGeom prst="rect">
            <a:avLst/>
          </a:prstGeom>
          <a:solidFill>
            <a:srgbClr val="91D8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ציין מיקום של כותרת 2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319614" cy="140383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11" name="מלבן 10"/>
          <p:cNvSpPr/>
          <p:nvPr userDrawn="1"/>
        </p:nvSpPr>
        <p:spPr>
          <a:xfrm>
            <a:off x="8604448" y="6309319"/>
            <a:ext cx="532646" cy="360041"/>
          </a:xfrm>
          <a:prstGeom prst="rect">
            <a:avLst/>
          </a:prstGeom>
          <a:solidFill>
            <a:srgbClr val="00335C"/>
          </a:solidFill>
          <a:ln>
            <a:solidFill>
              <a:srgbClr val="003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04448" y="6309320"/>
            <a:ext cx="477416" cy="2880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14318B7-7A23-46B4-B76B-10B16BA86880}" type="slidenum">
              <a:rPr lang="he-IL" smtClean="0"/>
              <a:t>‹#›</a:t>
            </a:fld>
            <a:endParaRPr lang="he-IL"/>
          </a:p>
        </p:txBody>
      </p:sp>
      <p:sp>
        <p:nvSpPr>
          <p:cNvPr id="2" name="מציין מיקום טקסט 1"/>
          <p:cNvSpPr>
            <a:spLocks noGrp="1"/>
          </p:cNvSpPr>
          <p:nvPr>
            <p:ph type="body" idx="1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0605999B-4E85-D159-DE76-343A6D79E6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43310" r="15376" b="91732"/>
          <a:stretch>
            <a:fillRect/>
          </a:stretch>
        </p:blipFill>
        <p:spPr>
          <a:xfrm>
            <a:off x="-1" y="16916"/>
            <a:ext cx="5756483" cy="648072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130E554F-7AEC-D997-0D7E-AED24D8AD8D7}"/>
              </a:ext>
            </a:extLst>
          </p:cNvPr>
          <p:cNvSpPr/>
          <p:nvPr userDrawn="1"/>
        </p:nvSpPr>
        <p:spPr>
          <a:xfrm>
            <a:off x="-513218" y="3540742"/>
            <a:ext cx="396552" cy="504056"/>
          </a:xfrm>
          <a:prstGeom prst="rect">
            <a:avLst/>
          </a:prstGeom>
          <a:solidFill>
            <a:srgbClr val="6CB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4FD30F76-0F47-927E-A945-A6D7204F9A66}"/>
              </a:ext>
            </a:extLst>
          </p:cNvPr>
          <p:cNvSpPr/>
          <p:nvPr userDrawn="1"/>
        </p:nvSpPr>
        <p:spPr>
          <a:xfrm>
            <a:off x="-513218" y="4188814"/>
            <a:ext cx="396552" cy="504056"/>
          </a:xfrm>
          <a:prstGeom prst="rect">
            <a:avLst/>
          </a:prstGeom>
          <a:solidFill>
            <a:srgbClr val="EFB2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363834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ransition/>
  <p:hf hdr="0" ftr="0" dt="0"/>
  <p:txStyles>
    <p:titleStyle>
      <a:lvl1pPr algn="r" defTabSz="914400" rtl="1" eaLnBrk="1" latinLnBrk="0" hangingPunct="1">
        <a:spcBef>
          <a:spcPct val="0"/>
        </a:spcBef>
        <a:buNone/>
        <a:defRPr sz="2800" b="1" kern="1200">
          <a:solidFill>
            <a:srgbClr val="10717F"/>
          </a:solidFill>
          <a:latin typeface="+mj-lt"/>
          <a:ea typeface="+mj-ea"/>
          <a:cs typeface="+mn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Tx/>
        <a:buBlip>
          <a:blip r:embed="rId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kyizrael.org.il/" TargetMode="External"/><Relationship Id="rId2" Type="http://schemas.openxmlformats.org/officeDocument/2006/relationships/hyperlink" Target="https://bchirot-muni.moin.gov.i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mimun23@moin.gov.il" TargetMode="External"/><Relationship Id="rId2" Type="http://schemas.openxmlformats.org/officeDocument/2006/relationships/hyperlink" Target="https://bchirot-muni.moin.gov.il/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2CBC9C-C8DA-48B2-B3DD-1F742AD5DE1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496482A-4972-4ADD-A9DC-97869D20D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309"/>
            <a:ext cx="9144000" cy="615369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84" y="6632363"/>
            <a:ext cx="2578233" cy="17780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46" y="773587"/>
            <a:ext cx="2966760" cy="133877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1" y="138787"/>
            <a:ext cx="580263" cy="51141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67" y="181843"/>
            <a:ext cx="346456" cy="438845"/>
          </a:xfrm>
          <a:prstGeom prst="rect">
            <a:avLst/>
          </a:prstGeom>
        </p:spPr>
      </p:pic>
      <p:sp>
        <p:nvSpPr>
          <p:cNvPr id="11" name="כותרת משנה 6"/>
          <p:cNvSpPr>
            <a:spLocks noGrp="1"/>
          </p:cNvSpPr>
          <p:nvPr/>
        </p:nvSpPr>
        <p:spPr>
          <a:xfrm>
            <a:off x="935918" y="2182389"/>
            <a:ext cx="7272164" cy="240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marR="0" lvl="0" indent="0" algn="ctr" rtl="1">
              <a:lnSpc>
                <a:spcPct val="100000"/>
              </a:lnSpc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335C"/>
                </a:solidFill>
                <a:latin typeface="Open Sans Hebrew" panose="00000500000000000000" pitchFamily="2" charset="-79"/>
                <a:ea typeface="Calibri"/>
                <a:cs typeface="Open Sans Hebrew" panose="00000500000000000000" pitchFamily="2" charset="-79"/>
                <a:sym typeface="Calibri"/>
              </a:defRPr>
            </a:lvl1pPr>
            <a:lvl2pPr marL="457200" marR="0" lvl="1" indent="0" algn="ctr" rtl="1">
              <a:lnSpc>
                <a:spcPct val="100000"/>
              </a:lnSpc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640"/>
              </a:spcBef>
              <a:spcAft>
                <a:spcPct val="0"/>
              </a:spcAft>
              <a:buClr>
                <a:prstClr val="black"/>
              </a:buClr>
              <a:buSzPts val="3200"/>
              <a:buFont typeface="Arial"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335C"/>
                </a:solidFill>
                <a:effectLst/>
                <a:uLnTx/>
                <a:uFillTx/>
                <a:latin typeface="Open Sans Hebrew" panose="00000500000000000000" pitchFamily="2" charset="-79"/>
                <a:cs typeface="Calibri"/>
                <a:sym typeface="Calibri"/>
              </a:rPr>
              <a:t>בחירות לרשויות המקומיות תשפ"ד 2023</a:t>
            </a:r>
          </a:p>
          <a:p>
            <a:pPr marL="0" marR="0" lvl="0" indent="0" algn="ctr" defTabSz="914400" rtl="1" eaLnBrk="1" fontAlgn="auto" latinLnBrk="0" hangingPunct="1">
              <a:spcBef>
                <a:spcPts val="640"/>
              </a:spcBef>
              <a:spcAft>
                <a:spcPct val="0"/>
              </a:spcAft>
              <a:buClr>
                <a:prstClr val="black"/>
              </a:buClr>
              <a:buSzPts val="3200"/>
              <a:buFont typeface="Arial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rgbClr val="00335C"/>
                </a:solidFill>
                <a:effectLst/>
                <a:uLnTx/>
                <a:uFillTx/>
                <a:latin typeface="Open Sans Hebrew" panose="00000500000000000000" pitchFamily="2" charset="-79"/>
                <a:cs typeface="Calibri"/>
                <a:sym typeface="Calibri"/>
              </a:rPr>
              <a:t>הדרכה להגשת רשימות מועמדים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5C"/>
                </a:solidFill>
                <a:effectLst/>
                <a:uLnTx/>
                <a:uFillTx/>
                <a:latin typeface="Open Sans Hebrew" panose="00000500000000000000" pitchFamily="2" charset="-79"/>
                <a:cs typeface="Calibri"/>
                <a:sym typeface="Calibri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5C"/>
                </a:solidFill>
                <a:effectLst/>
                <a:uLnTx/>
                <a:uFillTx/>
                <a:latin typeface="Open Sans Hebrew" panose="00000500000000000000" pitchFamily="2" charset="-79"/>
                <a:cs typeface="Calibri"/>
                <a:sym typeface="Calibri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rgbClr val="00335C"/>
                </a:solidFill>
                <a:effectLst/>
                <a:uLnTx/>
                <a:uFillTx/>
                <a:latin typeface="Open Sans Hebrew" panose="00000500000000000000" pitchFamily="2" charset="-79"/>
                <a:cs typeface="Calibri"/>
                <a:sym typeface="Calibri"/>
              </a:rPr>
              <a:t>והצעות מועמד</a:t>
            </a:r>
          </a:p>
          <a:p>
            <a:pPr marL="0" marR="0" lvl="0" indent="0" algn="ctr" defTabSz="914400" rtl="1" eaLnBrk="1" fontAlgn="auto" latinLnBrk="0" hangingPunct="1">
              <a:spcBef>
                <a:spcPts val="640"/>
              </a:spcBef>
              <a:spcAft>
                <a:spcPct val="0"/>
              </a:spcAft>
              <a:buClr>
                <a:prstClr val="black"/>
              </a:buClr>
              <a:buSzPts val="3200"/>
              <a:buFont typeface="Arial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918C"/>
                </a:solidFill>
                <a:effectLst/>
                <a:uLnTx/>
                <a:uFillTx/>
                <a:latin typeface="Open Sans Hebrew" panose="00000500000000000000" pitchFamily="2" charset="-79"/>
                <a:cs typeface="Calibri"/>
                <a:sym typeface="Calibri"/>
              </a:rPr>
              <a:t>מועצה</a:t>
            </a:r>
            <a:r>
              <a:rPr kumimoji="0" lang="he-IL" sz="3600" b="1" i="0" u="none" strike="noStrike" kern="1200" cap="none" spc="0" normalizeH="0" noProof="0" dirty="0" smtClean="0">
                <a:ln>
                  <a:noFill/>
                </a:ln>
                <a:solidFill>
                  <a:srgbClr val="18918C"/>
                </a:solidFill>
                <a:effectLst/>
                <a:uLnTx/>
                <a:uFillTx/>
                <a:latin typeface="Open Sans Hebrew" panose="00000500000000000000" pitchFamily="2" charset="-79"/>
                <a:cs typeface="Calibri"/>
                <a:sym typeface="Calibri"/>
              </a:rPr>
              <a:t> אזורית עמק יזרעאל</a:t>
            </a:r>
          </a:p>
          <a:p>
            <a:pPr marL="0" marR="0" lvl="0" indent="0" algn="ctr" defTabSz="914400" rtl="1" eaLnBrk="1" fontAlgn="auto" latinLnBrk="0" hangingPunct="1">
              <a:spcBef>
                <a:spcPts val="640"/>
              </a:spcBef>
              <a:spcAft>
                <a:spcPct val="0"/>
              </a:spcAft>
              <a:buClr>
                <a:prstClr val="black"/>
              </a:buClr>
              <a:buSzPts val="3200"/>
              <a:buFont typeface="Arial"/>
              <a:buNone/>
              <a:tabLst/>
              <a:defRPr/>
            </a:pPr>
            <a:r>
              <a:rPr lang="he-IL" sz="3600" b="1" baseline="0" smtClean="0">
                <a:solidFill>
                  <a:srgbClr val="18918C"/>
                </a:solidFill>
                <a:cs typeface="Calibri"/>
              </a:rPr>
              <a:t>06/09/2023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18918C"/>
              </a:solidFill>
              <a:effectLst/>
              <a:uLnTx/>
              <a:uFillTx/>
              <a:latin typeface="Open Sans Hebrew" panose="00000500000000000000" pitchFamily="2" charset="-79"/>
              <a:cs typeface="Calibri"/>
              <a:sym typeface="Calibri"/>
            </a:endParaRPr>
          </a:p>
        </p:txBody>
      </p:sp>
      <p:cxnSp>
        <p:nvCxnSpPr>
          <p:cNvPr id="17" name="מחבר ישר 4"/>
          <p:cNvCxnSpPr/>
          <p:nvPr/>
        </p:nvCxnSpPr>
        <p:spPr>
          <a:xfrm>
            <a:off x="2123728" y="3015849"/>
            <a:ext cx="4896544" cy="0"/>
          </a:xfrm>
          <a:prstGeom prst="line">
            <a:avLst/>
          </a:prstGeom>
          <a:ln w="38100">
            <a:solidFill>
              <a:srgbClr val="F2B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4777416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A21476-6EEE-45D4-A82B-430C34563F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10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C113BF-CF4F-4A98-9A56-273BD6BF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תהליך הגשת המועמדות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637563-6F99-4F9B-8187-1C87E792D7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מגיש החוברות יכול להיות כל אדם, תוך הצגת תעודת זהות ורישומו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(אין חובת נוכחות של בא </a:t>
            </a:r>
            <a:r>
              <a:rPr lang="he-IL" dirty="0" err="1"/>
              <a:t>כח</a:t>
            </a:r>
            <a:r>
              <a:rPr lang="he-IL" dirty="0"/>
              <a:t> </a:t>
            </a:r>
            <a:r>
              <a:rPr lang="he-IL" dirty="0" smtClean="0"/>
              <a:t> </a:t>
            </a:r>
            <a:r>
              <a:rPr lang="he-IL" dirty="0"/>
              <a:t>רשימה / מועמד/ים).</a:t>
            </a:r>
          </a:p>
          <a:p>
            <a:r>
              <a:rPr lang="he-IL" dirty="0"/>
              <a:t>לצורך הליך מקצועי ויעיל, רצוי שהמגיש יהיה בקיא בפרטים ובהליך.</a:t>
            </a:r>
          </a:p>
          <a:p>
            <a:r>
              <a:rPr lang="he-IL" dirty="0"/>
              <a:t>בתום ההגשה, מנהל הבחירות ימסור אישור על </a:t>
            </a:r>
            <a:r>
              <a:rPr lang="he-IL" b="1" dirty="0">
                <a:solidFill>
                  <a:srgbClr val="18918C"/>
                </a:solidFill>
              </a:rPr>
              <a:t>עצם ההגשה בלבד, </a:t>
            </a:r>
            <a:r>
              <a:rPr lang="he-IL" dirty="0"/>
              <a:t>בציון יום ושעת ההגשה. בחלק מהמקרים האישור יכלול תיאור ליקויים שאותרו.</a:t>
            </a:r>
          </a:p>
          <a:p>
            <a:r>
              <a:rPr lang="he-IL" dirty="0"/>
              <a:t>אין מדובר באישור על תקינות החוברת, על העדר ליקויים או על אישור הרשימה/הצעת המועמד. </a:t>
            </a:r>
          </a:p>
        </p:txBody>
      </p:sp>
    </p:spTree>
    <p:extLst>
      <p:ext uri="{BB962C8B-B14F-4D97-AF65-F5344CB8AC3E}">
        <p14:creationId xmlns:p14="http://schemas.microsoft.com/office/powerpoint/2010/main" val="1204977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A21476-6EEE-45D4-A82B-430C34563F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11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C113BF-CF4F-4A98-9A56-273BD6BF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תהליך הגשת המועמדות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637563-6F99-4F9B-8187-1C87E792D7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ניתן כאמור להגיע ב-2 המועדים על-פי החוק. </a:t>
            </a:r>
          </a:p>
          <a:p>
            <a:r>
              <a:rPr lang="he-IL" b="1" dirty="0">
                <a:solidFill>
                  <a:srgbClr val="18918C"/>
                </a:solidFill>
              </a:rPr>
              <a:t>יתרונות בהגשה במועד הראשון (20.9):</a:t>
            </a:r>
          </a:p>
          <a:p>
            <a:pPr lvl="1"/>
            <a:r>
              <a:rPr lang="he-IL" dirty="0"/>
              <a:t>מצבים של עדיפות באישור כינוי/אותיות התלויה בסדר ההגעה;</a:t>
            </a:r>
          </a:p>
          <a:p>
            <a:pPr lvl="1"/>
            <a:r>
              <a:rPr lang="he-IL" dirty="0"/>
              <a:t>מצבים של ליקויים שיאותרו במעמד ההגשה (בדיקה ראשונית) וניתן לתקנם עד למחרת. רלוונטי במיוחד לליקויים שלא ניתן לתקן לאחר מועד ההגשה. </a:t>
            </a:r>
          </a:p>
        </p:txBody>
      </p:sp>
      <p:grpSp>
        <p:nvGrpSpPr>
          <p:cNvPr id="3" name="Group 101">
            <a:extLst>
              <a:ext uri="{FF2B5EF4-FFF2-40B4-BE49-F238E27FC236}">
                <a16:creationId xmlns:a16="http://schemas.microsoft.com/office/drawing/2014/main" id="{8A92C0CB-DD62-F1FC-CC1E-1F50EA20079A}"/>
              </a:ext>
            </a:extLst>
          </p:cNvPr>
          <p:cNvGrpSpPr/>
          <p:nvPr/>
        </p:nvGrpSpPr>
        <p:grpSpPr>
          <a:xfrm flipH="1">
            <a:off x="4387985" y="4223656"/>
            <a:ext cx="1793024" cy="1582058"/>
            <a:chOff x="8474910" y="1275200"/>
            <a:chExt cx="2818947" cy="3131589"/>
          </a:xfrm>
        </p:grpSpPr>
        <p:sp>
          <p:nvSpPr>
            <p:cNvPr id="6" name="Round Same Side Corner Rectangle 4">
              <a:extLst>
                <a:ext uri="{FF2B5EF4-FFF2-40B4-BE49-F238E27FC236}">
                  <a16:creationId xmlns:a16="http://schemas.microsoft.com/office/drawing/2014/main" id="{DC7D4A3B-CD71-2D7A-E3D2-E25214EF0482}"/>
                </a:ext>
              </a:extLst>
            </p:cNvPr>
            <p:cNvSpPr/>
            <p:nvPr/>
          </p:nvSpPr>
          <p:spPr>
            <a:xfrm>
              <a:off x="8474910" y="1543427"/>
              <a:ext cx="2761099" cy="818103"/>
            </a:xfrm>
            <a:prstGeom prst="round2SameRect">
              <a:avLst/>
            </a:prstGeom>
            <a:solidFill>
              <a:srgbClr val="6CB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Round Same Side Corner Rectangle 5">
              <a:extLst>
                <a:ext uri="{FF2B5EF4-FFF2-40B4-BE49-F238E27FC236}">
                  <a16:creationId xmlns:a16="http://schemas.microsoft.com/office/drawing/2014/main" id="{8C49F90A-9BE4-8CA2-CE71-90EA4C68D168}"/>
                </a:ext>
              </a:extLst>
            </p:cNvPr>
            <p:cNvSpPr/>
            <p:nvPr/>
          </p:nvSpPr>
          <p:spPr>
            <a:xfrm rot="10800000">
              <a:off x="8474910" y="2361530"/>
              <a:ext cx="2761099" cy="2045259"/>
            </a:xfrm>
            <a:prstGeom prst="round2SameRect">
              <a:avLst>
                <a:gd name="adj1" fmla="val 4584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Folded Corner 6">
              <a:extLst>
                <a:ext uri="{FF2B5EF4-FFF2-40B4-BE49-F238E27FC236}">
                  <a16:creationId xmlns:a16="http://schemas.microsoft.com/office/drawing/2014/main" id="{A889F8CB-0213-8954-49DC-FCAAF41AE4D6}"/>
                </a:ext>
              </a:extLst>
            </p:cNvPr>
            <p:cNvSpPr/>
            <p:nvPr/>
          </p:nvSpPr>
          <p:spPr>
            <a:xfrm>
              <a:off x="8665701" y="2390260"/>
              <a:ext cx="2628156" cy="1942997"/>
            </a:xfrm>
            <a:prstGeom prst="foldedCorner">
              <a:avLst>
                <a:gd name="adj" fmla="val 2617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sx="98000" sy="98000" algn="tl" rotWithShape="0">
                <a:schemeClr val="tx1">
                  <a:lumMod val="75000"/>
                  <a:lumOff val="25000"/>
                  <a:alpha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Oval 105">
              <a:extLst>
                <a:ext uri="{FF2B5EF4-FFF2-40B4-BE49-F238E27FC236}">
                  <a16:creationId xmlns:a16="http://schemas.microsoft.com/office/drawing/2014/main" id="{EBAE05AA-DDE3-E736-B6A7-87AF3C7E4A6F}"/>
                </a:ext>
              </a:extLst>
            </p:cNvPr>
            <p:cNvSpPr/>
            <p:nvPr/>
          </p:nvSpPr>
          <p:spPr>
            <a:xfrm>
              <a:off x="8937228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12E006C4-2D71-98FD-54EA-39A124B2F425}"/>
                </a:ext>
              </a:extLst>
            </p:cNvPr>
            <p:cNvSpPr/>
            <p:nvPr/>
          </p:nvSpPr>
          <p:spPr>
            <a:xfrm>
              <a:off x="8988360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Oval 107">
              <a:extLst>
                <a:ext uri="{FF2B5EF4-FFF2-40B4-BE49-F238E27FC236}">
                  <a16:creationId xmlns:a16="http://schemas.microsoft.com/office/drawing/2014/main" id="{3C918A90-204B-81CC-20AB-88153F836A76}"/>
                </a:ext>
              </a:extLst>
            </p:cNvPr>
            <p:cNvSpPr/>
            <p:nvPr/>
          </p:nvSpPr>
          <p:spPr>
            <a:xfrm>
              <a:off x="9265747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149C68E8-753B-2065-03EC-0DD44DF6D010}"/>
                </a:ext>
              </a:extLst>
            </p:cNvPr>
            <p:cNvSpPr/>
            <p:nvPr/>
          </p:nvSpPr>
          <p:spPr>
            <a:xfrm>
              <a:off x="9316879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Oval 109">
              <a:extLst>
                <a:ext uri="{FF2B5EF4-FFF2-40B4-BE49-F238E27FC236}">
                  <a16:creationId xmlns:a16="http://schemas.microsoft.com/office/drawing/2014/main" id="{4D0D3987-B3B9-9218-C6C2-FA74DBB4F894}"/>
                </a:ext>
              </a:extLst>
            </p:cNvPr>
            <p:cNvSpPr/>
            <p:nvPr/>
          </p:nvSpPr>
          <p:spPr>
            <a:xfrm>
              <a:off x="9594266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Rounded Rectangle 15">
              <a:extLst>
                <a:ext uri="{FF2B5EF4-FFF2-40B4-BE49-F238E27FC236}">
                  <a16:creationId xmlns:a16="http://schemas.microsoft.com/office/drawing/2014/main" id="{41E350A4-38C9-7B94-6B5B-93D5A367B775}"/>
                </a:ext>
              </a:extLst>
            </p:cNvPr>
            <p:cNvSpPr/>
            <p:nvPr/>
          </p:nvSpPr>
          <p:spPr>
            <a:xfrm>
              <a:off x="9645398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Oval 111">
              <a:extLst>
                <a:ext uri="{FF2B5EF4-FFF2-40B4-BE49-F238E27FC236}">
                  <a16:creationId xmlns:a16="http://schemas.microsoft.com/office/drawing/2014/main" id="{62403BC3-A219-6358-A27C-36533AA7580A}"/>
                </a:ext>
              </a:extLst>
            </p:cNvPr>
            <p:cNvSpPr/>
            <p:nvPr/>
          </p:nvSpPr>
          <p:spPr>
            <a:xfrm>
              <a:off x="9922785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Rounded Rectangle 18">
              <a:extLst>
                <a:ext uri="{FF2B5EF4-FFF2-40B4-BE49-F238E27FC236}">
                  <a16:creationId xmlns:a16="http://schemas.microsoft.com/office/drawing/2014/main" id="{5C523FC7-5A8D-B1CC-6575-874C1AF25E4A}"/>
                </a:ext>
              </a:extLst>
            </p:cNvPr>
            <p:cNvSpPr/>
            <p:nvPr/>
          </p:nvSpPr>
          <p:spPr>
            <a:xfrm>
              <a:off x="9973917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Oval 113">
              <a:extLst>
                <a:ext uri="{FF2B5EF4-FFF2-40B4-BE49-F238E27FC236}">
                  <a16:creationId xmlns:a16="http://schemas.microsoft.com/office/drawing/2014/main" id="{D9D01C78-16FC-10C4-E780-90EE972ED784}"/>
                </a:ext>
              </a:extLst>
            </p:cNvPr>
            <p:cNvSpPr/>
            <p:nvPr/>
          </p:nvSpPr>
          <p:spPr>
            <a:xfrm>
              <a:off x="10251304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Rounded Rectangle 21">
              <a:extLst>
                <a:ext uri="{FF2B5EF4-FFF2-40B4-BE49-F238E27FC236}">
                  <a16:creationId xmlns:a16="http://schemas.microsoft.com/office/drawing/2014/main" id="{408FECC6-4D59-3026-4298-72BE2C918363}"/>
                </a:ext>
              </a:extLst>
            </p:cNvPr>
            <p:cNvSpPr/>
            <p:nvPr/>
          </p:nvSpPr>
          <p:spPr>
            <a:xfrm>
              <a:off x="10302436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Oval 115">
              <a:extLst>
                <a:ext uri="{FF2B5EF4-FFF2-40B4-BE49-F238E27FC236}">
                  <a16:creationId xmlns:a16="http://schemas.microsoft.com/office/drawing/2014/main" id="{F047ED02-A6BD-D994-1631-15FC87525E54}"/>
                </a:ext>
              </a:extLst>
            </p:cNvPr>
            <p:cNvSpPr/>
            <p:nvPr/>
          </p:nvSpPr>
          <p:spPr>
            <a:xfrm>
              <a:off x="10579821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ounded Rectangle 24">
              <a:extLst>
                <a:ext uri="{FF2B5EF4-FFF2-40B4-BE49-F238E27FC236}">
                  <a16:creationId xmlns:a16="http://schemas.microsoft.com/office/drawing/2014/main" id="{D4BD7608-7852-2688-6991-CE46C97C95DF}"/>
                </a:ext>
              </a:extLst>
            </p:cNvPr>
            <p:cNvSpPr/>
            <p:nvPr/>
          </p:nvSpPr>
          <p:spPr>
            <a:xfrm>
              <a:off x="10630953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 Placeholder 3">
              <a:extLst>
                <a:ext uri="{FF2B5EF4-FFF2-40B4-BE49-F238E27FC236}">
                  <a16:creationId xmlns:a16="http://schemas.microsoft.com/office/drawing/2014/main" id="{1E7BA811-80BA-3D80-7649-AD8C30BA12D6}"/>
                </a:ext>
              </a:extLst>
            </p:cNvPr>
            <p:cNvSpPr txBox="1">
              <a:spLocks/>
            </p:cNvSpPr>
            <p:nvPr/>
          </p:nvSpPr>
          <p:spPr>
            <a:xfrm>
              <a:off x="9133577" y="1811244"/>
              <a:ext cx="1443760" cy="48861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e-IL" b="1" noProof="0" dirty="0">
                  <a:solidFill>
                    <a:schemeClr val="bg1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</a:rPr>
                <a:t>ספטמבר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Text Placeholder 3">
              <a:extLst>
                <a:ext uri="{FF2B5EF4-FFF2-40B4-BE49-F238E27FC236}">
                  <a16:creationId xmlns:a16="http://schemas.microsoft.com/office/drawing/2014/main" id="{7232D1E6-8292-8501-6C70-FABC2D723B87}"/>
                </a:ext>
              </a:extLst>
            </p:cNvPr>
            <p:cNvSpPr txBox="1">
              <a:spLocks/>
            </p:cNvSpPr>
            <p:nvPr/>
          </p:nvSpPr>
          <p:spPr>
            <a:xfrm>
              <a:off x="8754971" y="2450444"/>
              <a:ext cx="2050978" cy="17310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5B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20</a:t>
              </a:r>
            </a:p>
            <a:p>
              <a:pPr defTabSz="914400">
                <a:spcBef>
                  <a:spcPct val="20000"/>
                </a:spcBef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Calibri"/>
                </a:rPr>
                <a:t>11:00-9:00</a:t>
              </a:r>
              <a:endParaRPr lang="he-IL" sz="2400" dirty="0"/>
            </a:p>
          </p:txBody>
        </p:sp>
      </p:grpSp>
      <p:grpSp>
        <p:nvGrpSpPr>
          <p:cNvPr id="23" name="Group 101">
            <a:extLst>
              <a:ext uri="{FF2B5EF4-FFF2-40B4-BE49-F238E27FC236}">
                <a16:creationId xmlns:a16="http://schemas.microsoft.com/office/drawing/2014/main" id="{AC3A0F47-C06E-7574-4A23-9A9615313E4A}"/>
              </a:ext>
            </a:extLst>
          </p:cNvPr>
          <p:cNvGrpSpPr/>
          <p:nvPr/>
        </p:nvGrpSpPr>
        <p:grpSpPr>
          <a:xfrm flipH="1">
            <a:off x="2363750" y="4223656"/>
            <a:ext cx="1756229" cy="1582058"/>
            <a:chOff x="8474910" y="1275200"/>
            <a:chExt cx="2761099" cy="3131589"/>
          </a:xfrm>
        </p:grpSpPr>
        <p:sp>
          <p:nvSpPr>
            <p:cNvPr id="24" name="Round Same Side Corner Rectangle 4">
              <a:extLst>
                <a:ext uri="{FF2B5EF4-FFF2-40B4-BE49-F238E27FC236}">
                  <a16:creationId xmlns:a16="http://schemas.microsoft.com/office/drawing/2014/main" id="{F50347FF-409B-764A-F01A-AD4F52B542CA}"/>
                </a:ext>
              </a:extLst>
            </p:cNvPr>
            <p:cNvSpPr/>
            <p:nvPr/>
          </p:nvSpPr>
          <p:spPr>
            <a:xfrm>
              <a:off x="8474910" y="1543427"/>
              <a:ext cx="2761099" cy="818103"/>
            </a:xfrm>
            <a:prstGeom prst="round2SameRect">
              <a:avLst/>
            </a:prstGeom>
            <a:solidFill>
              <a:srgbClr val="6CB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Round Same Side Corner Rectangle 5">
              <a:extLst>
                <a:ext uri="{FF2B5EF4-FFF2-40B4-BE49-F238E27FC236}">
                  <a16:creationId xmlns:a16="http://schemas.microsoft.com/office/drawing/2014/main" id="{7935490E-665F-E832-711F-83484D66F1D8}"/>
                </a:ext>
              </a:extLst>
            </p:cNvPr>
            <p:cNvSpPr/>
            <p:nvPr/>
          </p:nvSpPr>
          <p:spPr>
            <a:xfrm rot="10800000">
              <a:off x="8474910" y="2361530"/>
              <a:ext cx="2761099" cy="2045259"/>
            </a:xfrm>
            <a:prstGeom prst="round2SameRect">
              <a:avLst>
                <a:gd name="adj1" fmla="val 4584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Folded Corner 6">
              <a:extLst>
                <a:ext uri="{FF2B5EF4-FFF2-40B4-BE49-F238E27FC236}">
                  <a16:creationId xmlns:a16="http://schemas.microsoft.com/office/drawing/2014/main" id="{CE481A45-FC86-03FC-4535-F83D899B8B51}"/>
                </a:ext>
              </a:extLst>
            </p:cNvPr>
            <p:cNvSpPr/>
            <p:nvPr/>
          </p:nvSpPr>
          <p:spPr>
            <a:xfrm>
              <a:off x="8551607" y="2361530"/>
              <a:ext cx="2628156" cy="1942996"/>
            </a:xfrm>
            <a:prstGeom prst="foldedCorner">
              <a:avLst>
                <a:gd name="adj" fmla="val 2026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sx="98000" sy="98000" algn="tl" rotWithShape="0">
                <a:schemeClr val="tx1">
                  <a:lumMod val="75000"/>
                  <a:lumOff val="25000"/>
                  <a:alpha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Oval 105">
              <a:extLst>
                <a:ext uri="{FF2B5EF4-FFF2-40B4-BE49-F238E27FC236}">
                  <a16:creationId xmlns:a16="http://schemas.microsoft.com/office/drawing/2014/main" id="{7C346487-A2BB-E01E-F335-8481FCF3696F}"/>
                </a:ext>
              </a:extLst>
            </p:cNvPr>
            <p:cNvSpPr/>
            <p:nvPr/>
          </p:nvSpPr>
          <p:spPr>
            <a:xfrm>
              <a:off x="8937228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F8D3A9F0-6EBC-EC89-0944-E3F9BC39E388}"/>
                </a:ext>
              </a:extLst>
            </p:cNvPr>
            <p:cNvSpPr/>
            <p:nvPr/>
          </p:nvSpPr>
          <p:spPr>
            <a:xfrm>
              <a:off x="8988360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Oval 107">
              <a:extLst>
                <a:ext uri="{FF2B5EF4-FFF2-40B4-BE49-F238E27FC236}">
                  <a16:creationId xmlns:a16="http://schemas.microsoft.com/office/drawing/2014/main" id="{6365CFD1-4012-BC8F-FE6F-8A84A415A486}"/>
                </a:ext>
              </a:extLst>
            </p:cNvPr>
            <p:cNvSpPr/>
            <p:nvPr/>
          </p:nvSpPr>
          <p:spPr>
            <a:xfrm>
              <a:off x="9265747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Rounded Rectangle 12">
              <a:extLst>
                <a:ext uri="{FF2B5EF4-FFF2-40B4-BE49-F238E27FC236}">
                  <a16:creationId xmlns:a16="http://schemas.microsoft.com/office/drawing/2014/main" id="{8E6EA7CD-1CCE-F97F-A96F-ABFC958A261A}"/>
                </a:ext>
              </a:extLst>
            </p:cNvPr>
            <p:cNvSpPr/>
            <p:nvPr/>
          </p:nvSpPr>
          <p:spPr>
            <a:xfrm>
              <a:off x="9316879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Oval 109">
              <a:extLst>
                <a:ext uri="{FF2B5EF4-FFF2-40B4-BE49-F238E27FC236}">
                  <a16:creationId xmlns:a16="http://schemas.microsoft.com/office/drawing/2014/main" id="{27A22032-9906-E392-D656-17612FE7C4C2}"/>
                </a:ext>
              </a:extLst>
            </p:cNvPr>
            <p:cNvSpPr/>
            <p:nvPr/>
          </p:nvSpPr>
          <p:spPr>
            <a:xfrm>
              <a:off x="9594266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Rounded Rectangle 15">
              <a:extLst>
                <a:ext uri="{FF2B5EF4-FFF2-40B4-BE49-F238E27FC236}">
                  <a16:creationId xmlns:a16="http://schemas.microsoft.com/office/drawing/2014/main" id="{919FCE01-DA6B-01DF-A890-B53D76F83340}"/>
                </a:ext>
              </a:extLst>
            </p:cNvPr>
            <p:cNvSpPr/>
            <p:nvPr/>
          </p:nvSpPr>
          <p:spPr>
            <a:xfrm>
              <a:off x="9645398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Oval 111">
              <a:extLst>
                <a:ext uri="{FF2B5EF4-FFF2-40B4-BE49-F238E27FC236}">
                  <a16:creationId xmlns:a16="http://schemas.microsoft.com/office/drawing/2014/main" id="{60CA89D8-49FE-3700-218B-236E05A1F356}"/>
                </a:ext>
              </a:extLst>
            </p:cNvPr>
            <p:cNvSpPr/>
            <p:nvPr/>
          </p:nvSpPr>
          <p:spPr>
            <a:xfrm>
              <a:off x="9922785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Rounded Rectangle 18">
              <a:extLst>
                <a:ext uri="{FF2B5EF4-FFF2-40B4-BE49-F238E27FC236}">
                  <a16:creationId xmlns:a16="http://schemas.microsoft.com/office/drawing/2014/main" id="{5F7E18F7-A870-463A-E1CC-4674BDBBB4C5}"/>
                </a:ext>
              </a:extLst>
            </p:cNvPr>
            <p:cNvSpPr/>
            <p:nvPr/>
          </p:nvSpPr>
          <p:spPr>
            <a:xfrm>
              <a:off x="9973917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Oval 113">
              <a:extLst>
                <a:ext uri="{FF2B5EF4-FFF2-40B4-BE49-F238E27FC236}">
                  <a16:creationId xmlns:a16="http://schemas.microsoft.com/office/drawing/2014/main" id="{B4DF350E-0B52-EF1D-536C-F9C55657E177}"/>
                </a:ext>
              </a:extLst>
            </p:cNvPr>
            <p:cNvSpPr/>
            <p:nvPr/>
          </p:nvSpPr>
          <p:spPr>
            <a:xfrm>
              <a:off x="10251304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Rounded Rectangle 21">
              <a:extLst>
                <a:ext uri="{FF2B5EF4-FFF2-40B4-BE49-F238E27FC236}">
                  <a16:creationId xmlns:a16="http://schemas.microsoft.com/office/drawing/2014/main" id="{03F91823-7998-9026-A779-BE70492FE361}"/>
                </a:ext>
              </a:extLst>
            </p:cNvPr>
            <p:cNvSpPr/>
            <p:nvPr/>
          </p:nvSpPr>
          <p:spPr>
            <a:xfrm>
              <a:off x="10302436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Oval 115">
              <a:extLst>
                <a:ext uri="{FF2B5EF4-FFF2-40B4-BE49-F238E27FC236}">
                  <a16:creationId xmlns:a16="http://schemas.microsoft.com/office/drawing/2014/main" id="{35322F66-E1C5-D3AB-DB0D-194162A93841}"/>
                </a:ext>
              </a:extLst>
            </p:cNvPr>
            <p:cNvSpPr/>
            <p:nvPr/>
          </p:nvSpPr>
          <p:spPr>
            <a:xfrm>
              <a:off x="10579821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Rounded Rectangle 24">
              <a:extLst>
                <a:ext uri="{FF2B5EF4-FFF2-40B4-BE49-F238E27FC236}">
                  <a16:creationId xmlns:a16="http://schemas.microsoft.com/office/drawing/2014/main" id="{CD12BE28-D91E-8D2E-9287-5BA645C7BF38}"/>
                </a:ext>
              </a:extLst>
            </p:cNvPr>
            <p:cNvSpPr/>
            <p:nvPr/>
          </p:nvSpPr>
          <p:spPr>
            <a:xfrm>
              <a:off x="10630953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Text Placeholder 3">
              <a:extLst>
                <a:ext uri="{FF2B5EF4-FFF2-40B4-BE49-F238E27FC236}">
                  <a16:creationId xmlns:a16="http://schemas.microsoft.com/office/drawing/2014/main" id="{82BC7713-23B3-27EE-80B2-1A1B4098C8E2}"/>
                </a:ext>
              </a:extLst>
            </p:cNvPr>
            <p:cNvSpPr txBox="1">
              <a:spLocks/>
            </p:cNvSpPr>
            <p:nvPr/>
          </p:nvSpPr>
          <p:spPr>
            <a:xfrm>
              <a:off x="9133577" y="1811244"/>
              <a:ext cx="1443760" cy="48861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e-IL" b="1" noProof="0" dirty="0">
                  <a:solidFill>
                    <a:schemeClr val="bg1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</a:rPr>
                <a:t>ספטמבר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Text Placeholder 3">
              <a:extLst>
                <a:ext uri="{FF2B5EF4-FFF2-40B4-BE49-F238E27FC236}">
                  <a16:creationId xmlns:a16="http://schemas.microsoft.com/office/drawing/2014/main" id="{0FAC7C5B-C30A-32BA-6CCC-63F6FDC0FCE2}"/>
                </a:ext>
              </a:extLst>
            </p:cNvPr>
            <p:cNvSpPr txBox="1">
              <a:spLocks/>
            </p:cNvSpPr>
            <p:nvPr/>
          </p:nvSpPr>
          <p:spPr>
            <a:xfrm>
              <a:off x="8637077" y="2450444"/>
              <a:ext cx="2286764" cy="17310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5B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21</a:t>
              </a:r>
            </a:p>
            <a:p>
              <a:pPr defTabSz="914400">
                <a:spcBef>
                  <a:spcPct val="20000"/>
                </a:spcBef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Calibri"/>
                </a:rPr>
                <a:t>21:00-15:00</a:t>
              </a:r>
              <a:endParaRPr lang="he-I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434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BFC772-690A-428A-A838-187CDF7AF8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12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7789C5-BC00-47EC-93B8-AE9282E7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בדיקת חוברות המועמדות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E32BB1-27C0-402A-851F-25B64A860F7F}"/>
              </a:ext>
            </a:extLst>
          </p:cNvPr>
          <p:cNvSpPr/>
          <p:nvPr/>
        </p:nvSpPr>
        <p:spPr>
          <a:xfrm>
            <a:off x="6578178" y="1557338"/>
            <a:ext cx="1954635" cy="774801"/>
          </a:xfrm>
          <a:prstGeom prst="rect">
            <a:avLst/>
          </a:prstGeom>
          <a:solidFill>
            <a:srgbClr val="0033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400" b="1" dirty="0"/>
              <a:t>בדיקה ראשונית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DA66A-4B93-4C30-9D3F-357190A4DD5F}"/>
              </a:ext>
            </a:extLst>
          </p:cNvPr>
          <p:cNvSpPr txBox="1"/>
          <p:nvPr/>
        </p:nvSpPr>
        <p:spPr>
          <a:xfrm>
            <a:off x="394282" y="1520467"/>
            <a:ext cx="6119879" cy="319472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>
              <a:spcBef>
                <a:spcPct val="20000"/>
              </a:spcBef>
              <a:buClr>
                <a:srgbClr val="18918C"/>
              </a:buClr>
              <a:buFont typeface="Wingdings" panose="05000000000000000000" pitchFamily="2" charset="2"/>
              <a:buChar char="§"/>
              <a:defRPr sz="2400"/>
            </a:lvl1pPr>
            <a:lvl2pPr marL="742950" indent="-285750" algn="r" defTabSz="914400" rtl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 algn="r" defTabSz="914400" rtl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 algn="r" defTabSz="914400" rtl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400"/>
            </a:lvl4pPr>
            <a:lvl5pPr marL="2057400" indent="-228600" algn="r" defTabSz="914400" rtl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400"/>
            </a:lvl5pPr>
            <a:lvl6pPr marL="2514600" indent="-228600" algn="r" defTabSz="914400" rtl="1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algn="r" defTabSz="914400" rtl="1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algn="r" defTabSz="914400" rtl="1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algn="r" defTabSz="914400" rtl="1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he-IL" sz="2000" dirty="0"/>
              <a:t>במעמד הגשת החוברות ובנוכחות המגיש, לאיתור ראשוני של ליקויים הניתנים לתיקון;</a:t>
            </a:r>
          </a:p>
          <a:p>
            <a:r>
              <a:rPr lang="he-IL" sz="2000" dirty="0"/>
              <a:t>במקרים מסויימים (יפורט בהמשך) לא תתקבל החוברת בשל ליקוי </a:t>
            </a:r>
            <a:r>
              <a:rPr lang="he-IL" sz="2000" b="1" dirty="0">
                <a:solidFill>
                  <a:srgbClr val="18918C"/>
                </a:solidFill>
              </a:rPr>
              <a:t>שאינו ניתן לתיקון</a:t>
            </a:r>
            <a:r>
              <a:rPr lang="he-IL" sz="2000" dirty="0"/>
              <a:t>;</a:t>
            </a:r>
          </a:p>
          <a:p>
            <a:r>
              <a:rPr lang="he-IL" sz="2000" dirty="0"/>
              <a:t>אם מתגלה בעת ההגשה ליקוי שאינו ניתן לתיקון, האפשרות היחידה לתקן אותו היא להגיש חוברת מתוקנת (לרבות החתמת תומכים אם נדרש) עד המועד האחרון להגשה: 21.9.23 בשעה 21:00.</a:t>
            </a:r>
            <a:r>
              <a:rPr lang="en-US" sz="2000" dirty="0"/>
              <a:t/>
            </a:r>
            <a:br>
              <a:rPr lang="en-US" sz="2000" dirty="0"/>
            </a:br>
            <a:endParaRPr lang="he-IL" sz="2000" dirty="0"/>
          </a:p>
          <a:p>
            <a:endParaRPr lang="he-IL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E04911-B7CA-4D15-BB24-084BE804EBC6}"/>
              </a:ext>
            </a:extLst>
          </p:cNvPr>
          <p:cNvSpPr/>
          <p:nvPr/>
        </p:nvSpPr>
        <p:spPr>
          <a:xfrm>
            <a:off x="6578178" y="4511295"/>
            <a:ext cx="1954635" cy="774801"/>
          </a:xfrm>
          <a:prstGeom prst="rect">
            <a:avLst/>
          </a:prstGeom>
          <a:solidFill>
            <a:srgbClr val="0033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400" b="1" dirty="0"/>
              <a:t>בדיקה מעמיקה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B09862-64F8-4D87-BFA6-681A21613575}"/>
              </a:ext>
            </a:extLst>
          </p:cNvPr>
          <p:cNvSpPr txBox="1"/>
          <p:nvPr/>
        </p:nvSpPr>
        <p:spPr>
          <a:xfrm>
            <a:off x="323850" y="4476945"/>
            <a:ext cx="6193064" cy="356405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defPPr>
              <a:defRPr lang="en-US"/>
            </a:defPPr>
            <a:lvl1pPr marL="342900" indent="-342900" algn="r" defTabSz="914400" rtl="1">
              <a:spcBef>
                <a:spcPct val="20000"/>
              </a:spcBef>
              <a:buClr>
                <a:srgbClr val="18918C"/>
              </a:buClr>
              <a:buFont typeface="Wingdings" panose="05000000000000000000" pitchFamily="2" charset="2"/>
              <a:buChar char="§"/>
              <a:defRPr sz="2400"/>
            </a:lvl1pPr>
            <a:lvl2pPr marL="742950" indent="-285750" algn="r" defTabSz="914400" rtl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 algn="r" defTabSz="914400" rtl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 algn="r" defTabSz="914400" rtl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400"/>
            </a:lvl4pPr>
            <a:lvl5pPr marL="2057400" indent="-228600" algn="r" defTabSz="914400" rtl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400"/>
            </a:lvl5pPr>
            <a:lvl6pPr marL="2514600" indent="-228600" algn="r" defTabSz="914400" rtl="1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algn="r" defTabSz="914400" rtl="1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algn="r" defTabSz="914400" rtl="1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algn="r" defTabSz="914400" rtl="1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he-IL" sz="2000" dirty="0"/>
              <a:t>בימים שלאחר הגשת החוברות יבצע מנהל הבחירות בדיקה מעמיקה לגביהן, בסיוע גורמי משרד הפנים.</a:t>
            </a:r>
          </a:p>
          <a:p>
            <a:r>
              <a:rPr lang="he-IL" sz="2000" dirty="0"/>
              <a:t>בשלב זה עשויים להתגלות ליקויים ברי תיקון ושאינם ברי תיקון, כולל כאלו שלא אותרו בבדיקה הראשונית, או שניתנים לאיתור רק במסגרת הבדיקה המעמיקה (כולל הצלבה עם מערכות מידע).</a:t>
            </a:r>
          </a:p>
        </p:txBody>
      </p:sp>
      <p:sp>
        <p:nvSpPr>
          <p:cNvPr id="3" name="משולש שווה-שוקיים 2">
            <a:extLst>
              <a:ext uri="{FF2B5EF4-FFF2-40B4-BE49-F238E27FC236}">
                <a16:creationId xmlns:a16="http://schemas.microsoft.com/office/drawing/2014/main" id="{360A6DEB-332A-15FD-A382-27DA9D8358C8}"/>
              </a:ext>
            </a:extLst>
          </p:cNvPr>
          <p:cNvSpPr/>
          <p:nvPr/>
        </p:nvSpPr>
        <p:spPr>
          <a:xfrm rot="10800000">
            <a:off x="7170058" y="2481942"/>
            <a:ext cx="667657" cy="246743"/>
          </a:xfrm>
          <a:prstGeom prst="triangle">
            <a:avLst/>
          </a:prstGeom>
          <a:solidFill>
            <a:srgbClr val="189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6523E914-E556-4836-AB6F-0DF70D687D55}"/>
              </a:ext>
            </a:extLst>
          </p:cNvPr>
          <p:cNvSpPr/>
          <p:nvPr/>
        </p:nvSpPr>
        <p:spPr>
          <a:xfrm rot="10800000">
            <a:off x="7213601" y="5462554"/>
            <a:ext cx="667657" cy="246743"/>
          </a:xfrm>
          <a:prstGeom prst="triangle">
            <a:avLst/>
          </a:prstGeom>
          <a:solidFill>
            <a:srgbClr val="189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350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6A9D94-D8F5-48CF-8523-0E538A7978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13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4C9545-3AE1-4C04-BF11-C6E9F9EF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בדיקת חוברות המועמדות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F6AC1F-44E2-4579-8769-0933CF0D8A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1" y="1557338"/>
            <a:ext cx="6222092" cy="3108543"/>
          </a:xfrm>
        </p:spPr>
        <p:txBody>
          <a:bodyPr vert="horz" lIns="91440" tIns="45720" rIns="91440" bIns="45720" rtlCol="1">
            <a:normAutofit lnSpcReduction="10000"/>
          </a:bodyPr>
          <a:lstStyle/>
          <a:p>
            <a:endParaRPr lang="he-IL" sz="2000" dirty="0"/>
          </a:p>
          <a:p>
            <a:r>
              <a:rPr lang="he-IL" sz="2000" dirty="0"/>
              <a:t>תינתן אפשרות לתקן ליקויים ברי תיקון בלבד.</a:t>
            </a:r>
          </a:p>
          <a:p>
            <a:r>
              <a:rPr lang="he-IL" sz="2000" dirty="0"/>
              <a:t>מנהל הבחירות יודיע בכתב לבא </a:t>
            </a:r>
            <a:r>
              <a:rPr lang="he-IL" sz="2000" dirty="0" err="1"/>
              <a:t>כח</a:t>
            </a:r>
            <a:r>
              <a:rPr lang="he-IL" sz="2000" dirty="0"/>
              <a:t> הרשימה (וגם למועמד אם הליקוי נוגע אליו) על הליקויים, בצירוף טופס ייעודי לתיקון הליקויים.</a:t>
            </a:r>
            <a:endParaRPr lang="en-US" sz="2000" dirty="0"/>
          </a:p>
          <a:p>
            <a:r>
              <a:rPr lang="he-IL" sz="2000" dirty="0"/>
              <a:t>בא </a:t>
            </a:r>
            <a:r>
              <a:rPr lang="he-IL" sz="2000" dirty="0" err="1"/>
              <a:t>כח</a:t>
            </a:r>
            <a:r>
              <a:rPr lang="he-IL" sz="2000" dirty="0"/>
              <a:t> הרשימה יחזיר בכתב את תיקון הליקויים למנהל הבחירות על גבי הטופס הייעודי. לדוגמה: טופס להשלמת חתימות </a:t>
            </a:r>
            <a:r>
              <a:rPr lang="he-IL" sz="2000" dirty="0" smtClean="0"/>
              <a:t>תומכים (במקום תומכים שנפסלו).</a:t>
            </a:r>
            <a:endParaRPr lang="he-IL" sz="2000" dirty="0"/>
          </a:p>
          <a:p>
            <a:r>
              <a:rPr lang="he-IL" sz="2000" dirty="0"/>
              <a:t>מנהל הבחירות בודק האם הליקויים אכן תוקנו, לפני החלטה סופית לאישור או פסילה של רשימה או מועמדים.</a:t>
            </a:r>
            <a:endParaRPr lang="en-US" sz="2000" dirty="0"/>
          </a:p>
          <a:p>
            <a:endParaRPr lang="en-US" sz="2000" dirty="0"/>
          </a:p>
          <a:p>
            <a:endParaRPr lang="he-IL" sz="2000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2D2BAE3-E81D-0B79-FF24-AB1F46F684CB}"/>
              </a:ext>
            </a:extLst>
          </p:cNvPr>
          <p:cNvSpPr/>
          <p:nvPr/>
        </p:nvSpPr>
        <p:spPr>
          <a:xfrm>
            <a:off x="6578178" y="1930561"/>
            <a:ext cx="1954635" cy="774801"/>
          </a:xfrm>
          <a:prstGeom prst="rect">
            <a:avLst/>
          </a:prstGeom>
          <a:solidFill>
            <a:srgbClr val="0033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400" b="1" dirty="0"/>
              <a:t>תיקון ליקויים</a:t>
            </a:r>
          </a:p>
        </p:txBody>
      </p:sp>
      <p:sp>
        <p:nvSpPr>
          <p:cNvPr id="6" name="משולש שווה-שוקיים 5">
            <a:extLst>
              <a:ext uri="{FF2B5EF4-FFF2-40B4-BE49-F238E27FC236}">
                <a16:creationId xmlns:a16="http://schemas.microsoft.com/office/drawing/2014/main" id="{BC052F54-3A7F-BE2F-1968-020F98CBA83D}"/>
              </a:ext>
            </a:extLst>
          </p:cNvPr>
          <p:cNvSpPr/>
          <p:nvPr/>
        </p:nvSpPr>
        <p:spPr>
          <a:xfrm rot="10800000">
            <a:off x="7213601" y="1571686"/>
            <a:ext cx="667657" cy="246743"/>
          </a:xfrm>
          <a:prstGeom prst="triangle">
            <a:avLst/>
          </a:prstGeom>
          <a:solidFill>
            <a:srgbClr val="189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9330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25DD7-8E29-40E0-880F-A29521C5DA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14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28DC88-EA32-423F-8ADA-55CBDC18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שמירה </a:t>
            </a:r>
            <a:r>
              <a:rPr lang="he-IL" dirty="0" smtClean="0"/>
              <a:t>על  </a:t>
            </a:r>
            <a:r>
              <a:rPr lang="he-IL" dirty="0"/>
              <a:t>שלמות החוברות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E4C58C-D4C2-4FB8-A502-D2374628759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אסור לפרק את החוברות, להפריד דפים וכו' (גם לא לפרק ולחבר מחדש)</a:t>
            </a:r>
          </a:p>
          <a:p>
            <a:r>
              <a:rPr lang="he-IL" dirty="0"/>
              <a:t>אין לבצע בחוברת כל מחיקה או שינוי כמפורט להלן:</a:t>
            </a:r>
          </a:p>
          <a:p>
            <a:pPr lvl="1"/>
            <a:r>
              <a:rPr lang="he-IL" b="1" dirty="0">
                <a:solidFill>
                  <a:srgbClr val="18918C"/>
                </a:solidFill>
              </a:rPr>
              <a:t>החלפת מועמד </a:t>
            </a:r>
            <a:r>
              <a:rPr lang="he-IL" dirty="0"/>
              <a:t>פלוני במועמד אחר</a:t>
            </a:r>
          </a:p>
          <a:p>
            <a:pPr lvl="1"/>
            <a:r>
              <a:rPr lang="he-IL" b="1" dirty="0">
                <a:solidFill>
                  <a:srgbClr val="18918C"/>
                </a:solidFill>
              </a:rPr>
              <a:t>מחיקה או הוספה </a:t>
            </a:r>
            <a:r>
              <a:rPr lang="he-IL" dirty="0"/>
              <a:t>של שם מועמד</a:t>
            </a:r>
          </a:p>
          <a:p>
            <a:pPr lvl="1"/>
            <a:r>
              <a:rPr lang="he-IL" b="1" dirty="0">
                <a:solidFill>
                  <a:srgbClr val="18918C"/>
                </a:solidFill>
              </a:rPr>
              <a:t>שינוי סדר </a:t>
            </a:r>
            <a:r>
              <a:rPr lang="he-IL" dirty="0"/>
              <a:t>רישומי של מועמד ברשימה</a:t>
            </a:r>
          </a:p>
          <a:p>
            <a:pPr lvl="1"/>
            <a:r>
              <a:rPr lang="he-IL" b="1" dirty="0">
                <a:solidFill>
                  <a:srgbClr val="18918C"/>
                </a:solidFill>
              </a:rPr>
              <a:t>שינוי המספר הסידורי </a:t>
            </a:r>
            <a:r>
              <a:rPr lang="he-IL" dirty="0"/>
              <a:t>שליד שם מועמד</a:t>
            </a:r>
          </a:p>
          <a:p>
            <a:r>
              <a:rPr lang="he-IL" dirty="0"/>
              <a:t>אם מוגשות מספר חוברות, פרטי המועמדים וסדרם יהיה זהה בכל החוברות. </a:t>
            </a:r>
          </a:p>
          <a:p>
            <a:r>
              <a:rPr lang="he-IL" dirty="0"/>
              <a:t>כל ליקוי כמפורט יגרום לסירוב לקבלת הרשימה.</a:t>
            </a:r>
          </a:p>
          <a:p>
            <a:r>
              <a:rPr lang="he-IL" dirty="0"/>
              <a:t>יש למלא את החוברות בעברית, ניתן להוסיף נוסח בערבית.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5668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E8D7D-E49E-4AED-9E6A-CF82E86C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המוסדות העומדים לבחירה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09AFE-7D1E-463D-8F08-2437E3DC6F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6163" y="6453188"/>
            <a:ext cx="477837" cy="288925"/>
          </a:xfrm>
        </p:spPr>
        <p:txBody>
          <a:bodyPr/>
          <a:lstStyle/>
          <a:p>
            <a:fld id="{A14318B7-7A23-46B4-B76B-10B16BA86880}" type="slidenum">
              <a:rPr lang="he-IL" smtClean="0"/>
              <a:t>15</a:t>
            </a:fld>
            <a:endParaRPr lang="he-IL"/>
          </a:p>
        </p:txBody>
      </p:sp>
      <p:sp>
        <p:nvSpPr>
          <p:cNvPr id="6" name="מלבן 13">
            <a:extLst>
              <a:ext uri="{FF2B5EF4-FFF2-40B4-BE49-F238E27FC236}">
                <a16:creationId xmlns:a16="http://schemas.microsoft.com/office/drawing/2014/main" id="{24D99D84-8C99-4DEB-9574-E5D761940144}"/>
              </a:ext>
            </a:extLst>
          </p:cNvPr>
          <p:cNvSpPr/>
          <p:nvPr/>
        </p:nvSpPr>
        <p:spPr>
          <a:xfrm>
            <a:off x="5869280" y="1543642"/>
            <a:ext cx="1238288" cy="141480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rgbClr val="00335B"/>
                </a:solidFill>
              </a:rPr>
              <a:t>ראש המועצה האזורית</a:t>
            </a:r>
          </a:p>
        </p:txBody>
      </p:sp>
      <p:sp>
        <p:nvSpPr>
          <p:cNvPr id="7" name="מלבן 14">
            <a:extLst>
              <a:ext uri="{FF2B5EF4-FFF2-40B4-BE49-F238E27FC236}">
                <a16:creationId xmlns:a16="http://schemas.microsoft.com/office/drawing/2014/main" id="{326AC804-5DF9-4893-945D-6D9F747C0C87}"/>
              </a:ext>
            </a:extLst>
          </p:cNvPr>
          <p:cNvSpPr/>
          <p:nvPr/>
        </p:nvSpPr>
        <p:spPr>
          <a:xfrm>
            <a:off x="3395300" y="1559781"/>
            <a:ext cx="1223665" cy="14148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rgbClr val="00335B"/>
                </a:solidFill>
              </a:rPr>
              <a:t>מועצת המועצה האזורית</a:t>
            </a:r>
          </a:p>
        </p:txBody>
      </p:sp>
      <p:sp>
        <p:nvSpPr>
          <p:cNvPr id="8" name="מלבן 15">
            <a:extLst>
              <a:ext uri="{FF2B5EF4-FFF2-40B4-BE49-F238E27FC236}">
                <a16:creationId xmlns:a16="http://schemas.microsoft.com/office/drawing/2014/main" id="{2F766AD8-9ABC-455F-B959-F5C5BB9A8DA8}"/>
              </a:ext>
            </a:extLst>
          </p:cNvPr>
          <p:cNvSpPr/>
          <p:nvPr/>
        </p:nvSpPr>
        <p:spPr>
          <a:xfrm>
            <a:off x="921320" y="1555872"/>
            <a:ext cx="1223665" cy="1414807"/>
          </a:xfrm>
          <a:prstGeom prst="rect">
            <a:avLst/>
          </a:prstGeom>
          <a:solidFill>
            <a:srgbClr val="99D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400" dirty="0">
                <a:solidFill>
                  <a:srgbClr val="00335B"/>
                </a:solidFill>
              </a:rPr>
              <a:t>ועד מקומי </a:t>
            </a:r>
            <a:r>
              <a:rPr lang="en-US" sz="2400" dirty="0">
                <a:solidFill>
                  <a:srgbClr val="00335B"/>
                </a:solidFill>
              </a:rPr>
              <a:t> /</a:t>
            </a:r>
            <a:r>
              <a:rPr lang="he-IL" sz="2400" dirty="0">
                <a:solidFill>
                  <a:srgbClr val="00335B"/>
                </a:solidFill>
              </a:rPr>
              <a:t> נציגות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58D5F-BD39-4F09-985E-A55F62C9D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0" b="1420"/>
          <a:stretch/>
        </p:blipFill>
        <p:spPr>
          <a:xfrm rot="180000">
            <a:off x="5557058" y="4324147"/>
            <a:ext cx="1080000" cy="14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F2883D-DEEA-4AEB-AE8C-56F98F31F3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04" b="2904"/>
          <a:stretch/>
        </p:blipFill>
        <p:spPr>
          <a:xfrm rot="180000">
            <a:off x="6655097" y="4324147"/>
            <a:ext cx="1080000" cy="144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B769DF-F75C-4E00-B896-51C94972111A}"/>
              </a:ext>
            </a:extLst>
          </p:cNvPr>
          <p:cNvSpPr txBox="1"/>
          <p:nvPr/>
        </p:nvSpPr>
        <p:spPr>
          <a:xfrm>
            <a:off x="307136" y="3188237"/>
            <a:ext cx="2452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dirty="0">
                <a:solidFill>
                  <a:srgbClr val="18918C"/>
                </a:solidFill>
              </a:rPr>
              <a:t>רשימות נפרדות לכל יישוב </a:t>
            </a:r>
            <a:r>
              <a:rPr lang="he-IL" dirty="0"/>
              <a:t>(לא קיים בתחום עודף)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04460B-F18D-4B13-BB0B-EBCA194D2B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16" b="2816"/>
          <a:stretch/>
        </p:blipFill>
        <p:spPr>
          <a:xfrm rot="180000">
            <a:off x="993152" y="4324147"/>
            <a:ext cx="1080000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FAD559-9E77-47EE-A105-3E165D4B5F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80" b="2480"/>
          <a:stretch/>
        </p:blipFill>
        <p:spPr>
          <a:xfrm rot="180000">
            <a:off x="3467132" y="4324147"/>
            <a:ext cx="1080000" cy="144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462B22-1F3A-4B5C-B7AF-F32EBE6A823E}"/>
              </a:ext>
            </a:extLst>
          </p:cNvPr>
          <p:cNvSpPr txBox="1"/>
          <p:nvPr/>
        </p:nvSpPr>
        <p:spPr>
          <a:xfrm>
            <a:off x="7599552" y="3201686"/>
            <a:ext cx="10666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>
                <a:solidFill>
                  <a:srgbClr val="18918C"/>
                </a:solidFill>
              </a:rPr>
              <a:t>שיטת הבחירה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ABE285-325C-46E6-8BB1-FC475B666827}"/>
              </a:ext>
            </a:extLst>
          </p:cNvPr>
          <p:cNvSpPr txBox="1"/>
          <p:nvPr/>
        </p:nvSpPr>
        <p:spPr>
          <a:xfrm>
            <a:off x="5443142" y="3188237"/>
            <a:ext cx="1986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dirty="0">
                <a:solidFill>
                  <a:srgbClr val="18918C"/>
                </a:solidFill>
              </a:rPr>
              <a:t>הצעת מועמד אחת </a:t>
            </a:r>
            <a:r>
              <a:rPr lang="he-IL" dirty="0"/>
              <a:t>לכל המועצה האזורית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FB2B5C-5F1A-4138-B9D5-E231B072D9BB}"/>
              </a:ext>
            </a:extLst>
          </p:cNvPr>
          <p:cNvSpPr txBox="1"/>
          <p:nvPr/>
        </p:nvSpPr>
        <p:spPr>
          <a:xfrm>
            <a:off x="3014043" y="3188237"/>
            <a:ext cx="19861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b="1" dirty="0">
                <a:solidFill>
                  <a:srgbClr val="18918C"/>
                </a:solidFill>
              </a:rPr>
              <a:t>רשימות נפרדות לכל אזור בחירה </a:t>
            </a:r>
            <a:r>
              <a:rPr lang="he-IL" dirty="0"/>
              <a:t>(יישוב, ולעתים תחום עודף)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5F1ABD-01B6-45AA-AA03-682C401CEC6D}"/>
              </a:ext>
            </a:extLst>
          </p:cNvPr>
          <p:cNvSpPr txBox="1"/>
          <p:nvPr/>
        </p:nvSpPr>
        <p:spPr>
          <a:xfrm>
            <a:off x="5363481" y="5791422"/>
            <a:ext cx="2559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הצעת מועמד לראש המועצה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C1D3B2-6A3D-45CE-9628-8FCD90420652}"/>
              </a:ext>
            </a:extLst>
          </p:cNvPr>
          <p:cNvSpPr txBox="1"/>
          <p:nvPr/>
        </p:nvSpPr>
        <p:spPr>
          <a:xfrm>
            <a:off x="2727138" y="5791422"/>
            <a:ext cx="2559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dirty="0"/>
              <a:t>רשימת מועמדים למועצה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4BBC69-AB48-44D9-B480-ACB57F649C54}"/>
              </a:ext>
            </a:extLst>
          </p:cNvPr>
          <p:cNvSpPr txBox="1"/>
          <p:nvPr/>
        </p:nvSpPr>
        <p:spPr>
          <a:xfrm>
            <a:off x="563817" y="5813104"/>
            <a:ext cx="1938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dirty="0"/>
              <a:t>רשימת מועמדים לוועד מקומי / נציגות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73EC97-829E-40E4-BB36-8815A913E10E}"/>
              </a:ext>
            </a:extLst>
          </p:cNvPr>
          <p:cNvSpPr txBox="1"/>
          <p:nvPr/>
        </p:nvSpPr>
        <p:spPr>
          <a:xfrm>
            <a:off x="739776" y="1168105"/>
            <a:ext cx="1586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18918C"/>
                </a:solidFill>
              </a:rPr>
              <a:t>הרובד היישובי </a:t>
            </a:r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0AF1C29A-B684-4911-B655-10753B0BBD07}"/>
              </a:ext>
            </a:extLst>
          </p:cNvPr>
          <p:cNvSpPr/>
          <p:nvPr/>
        </p:nvSpPr>
        <p:spPr>
          <a:xfrm rot="16200000">
            <a:off x="5198432" y="-450194"/>
            <a:ext cx="161137" cy="3750936"/>
          </a:xfrm>
          <a:prstGeom prst="rightBracket">
            <a:avLst>
              <a:gd name="adj" fmla="val 1947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FAC07C-787F-4EBB-89B8-7F9253679FB9}"/>
              </a:ext>
            </a:extLst>
          </p:cNvPr>
          <p:cNvSpPr txBox="1"/>
          <p:nvPr/>
        </p:nvSpPr>
        <p:spPr>
          <a:xfrm>
            <a:off x="4669420" y="1168105"/>
            <a:ext cx="1388121" cy="369332"/>
          </a:xfrm>
          <a:prstGeom prst="rect">
            <a:avLst/>
          </a:prstGeom>
          <a:solidFill>
            <a:srgbClr val="F8FBFB"/>
          </a:solidFill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18918C"/>
                </a:solidFill>
              </a:rPr>
              <a:t>הרובד האזורי </a:t>
            </a:r>
          </a:p>
        </p:txBody>
      </p:sp>
    </p:spTree>
    <p:extLst>
      <p:ext uri="{BB962C8B-B14F-4D97-AF65-F5344CB8AC3E}">
        <p14:creationId xmlns:p14="http://schemas.microsoft.com/office/powerpoint/2010/main" val="412433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874631-A724-4657-9D32-0D405469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המוסדות העומדים לבחירה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2466E2-C9A3-4792-B52E-2316459263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6163" y="6453188"/>
            <a:ext cx="477837" cy="288925"/>
          </a:xfrm>
        </p:spPr>
        <p:txBody>
          <a:bodyPr/>
          <a:lstStyle/>
          <a:p>
            <a:fld id="{A14318B7-7A23-46B4-B76B-10B16BA86880}" type="slidenum">
              <a:rPr lang="he-IL" smtClean="0"/>
              <a:t>16</a:t>
            </a:fld>
            <a:endParaRPr lang="he-IL"/>
          </a:p>
        </p:txBody>
      </p:sp>
      <p:sp>
        <p:nvSpPr>
          <p:cNvPr id="6" name="מלבן 14">
            <a:extLst>
              <a:ext uri="{FF2B5EF4-FFF2-40B4-BE49-F238E27FC236}">
                <a16:creationId xmlns:a16="http://schemas.microsoft.com/office/drawing/2014/main" id="{600F1B70-8D59-48DE-AE39-D5BCE85408A2}"/>
              </a:ext>
            </a:extLst>
          </p:cNvPr>
          <p:cNvSpPr/>
          <p:nvPr/>
        </p:nvSpPr>
        <p:spPr>
          <a:xfrm>
            <a:off x="5325892" y="1570450"/>
            <a:ext cx="1223665" cy="14148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rgbClr val="00335B"/>
                </a:solidFill>
              </a:rPr>
              <a:t>מועצת המועצה האזורית</a:t>
            </a:r>
          </a:p>
        </p:txBody>
      </p:sp>
      <p:sp>
        <p:nvSpPr>
          <p:cNvPr id="7" name="מלבן 15">
            <a:extLst>
              <a:ext uri="{FF2B5EF4-FFF2-40B4-BE49-F238E27FC236}">
                <a16:creationId xmlns:a16="http://schemas.microsoft.com/office/drawing/2014/main" id="{6D15AA16-F817-4373-A7E4-4F84CC2C8C37}"/>
              </a:ext>
            </a:extLst>
          </p:cNvPr>
          <p:cNvSpPr/>
          <p:nvPr/>
        </p:nvSpPr>
        <p:spPr>
          <a:xfrm>
            <a:off x="1524602" y="1570450"/>
            <a:ext cx="1223665" cy="1414807"/>
          </a:xfrm>
          <a:prstGeom prst="rect">
            <a:avLst/>
          </a:prstGeom>
          <a:solidFill>
            <a:srgbClr val="99D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400" dirty="0">
                <a:solidFill>
                  <a:srgbClr val="00335B"/>
                </a:solidFill>
              </a:rPr>
              <a:t>ועד מקומי </a:t>
            </a:r>
            <a:r>
              <a:rPr lang="en-US" sz="2400" dirty="0">
                <a:solidFill>
                  <a:srgbClr val="00335B"/>
                </a:solidFill>
              </a:rPr>
              <a:t> /</a:t>
            </a:r>
            <a:r>
              <a:rPr lang="he-IL" sz="2400" dirty="0">
                <a:solidFill>
                  <a:srgbClr val="00335B"/>
                </a:solidFill>
              </a:rPr>
              <a:t> נציגות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208FB-BBBE-42FA-9986-00B5D9A35FBC}"/>
              </a:ext>
            </a:extLst>
          </p:cNvPr>
          <p:cNvSpPr txBox="1"/>
          <p:nvPr/>
        </p:nvSpPr>
        <p:spPr>
          <a:xfrm>
            <a:off x="190500" y="3194350"/>
            <a:ext cx="337482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dirty="0"/>
              <a:t>ועד מקומי</a:t>
            </a:r>
          </a:p>
          <a:p>
            <a:pPr algn="r" rtl="1"/>
            <a:r>
              <a:rPr lang="he-IL" dirty="0"/>
              <a:t>מספר חברי הוועד המקומי לכל מוא"ז ייקבע בהחלטת השר בעקבות המלצת המועצה היוצאת, על פי </a:t>
            </a:r>
            <a:r>
              <a:rPr lang="he-IL" dirty="0" smtClean="0"/>
              <a:t>מפתח, עד היום ה </a:t>
            </a:r>
            <a:r>
              <a:rPr lang="he-IL" dirty="0"/>
              <a:t>50- (11.9.23).</a:t>
            </a:r>
          </a:p>
          <a:p>
            <a:pPr algn="r" rtl="1"/>
            <a:endParaRPr lang="he-IL" dirty="0"/>
          </a:p>
          <a:p>
            <a:pPr algn="r" rtl="1"/>
            <a:r>
              <a:rPr lang="he-IL" b="1" dirty="0"/>
              <a:t>נציגות</a:t>
            </a:r>
          </a:p>
          <a:p>
            <a:pPr algn="r" rtl="1"/>
            <a:r>
              <a:rPr lang="he-IL" dirty="0"/>
              <a:t>מספר חברי הנציגות יקבע על פי מפתח </a:t>
            </a:r>
            <a:r>
              <a:rPr lang="he-IL" dirty="0" smtClean="0"/>
              <a:t>(</a:t>
            </a:r>
            <a:r>
              <a:rPr lang="he-IL" dirty="0"/>
              <a:t>לפחות נציג אחד לכל יישוב).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989C73-56AE-481C-9AEE-51C4728AC05D}"/>
              </a:ext>
            </a:extLst>
          </p:cNvPr>
          <p:cNvSpPr txBox="1"/>
          <p:nvPr/>
        </p:nvSpPr>
        <p:spPr>
          <a:xfrm>
            <a:off x="3967993" y="3194350"/>
            <a:ext cx="35317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e-IL" dirty="0"/>
              <a:t>מספר הנציגים למועצה מטעם כל אזור בחירה (יישוב, ולעתים תחום עודף) נקבע על ידי השר בהתאם להמלצה </a:t>
            </a:r>
            <a:r>
              <a:rPr lang="he-IL" dirty="0" smtClean="0"/>
              <a:t>של המועצה היוצאת </a:t>
            </a:r>
            <a:r>
              <a:rPr lang="he-IL" dirty="0"/>
              <a:t>למודד.</a:t>
            </a:r>
          </a:p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e-IL" dirty="0"/>
              <a:t>החלטת השר </a:t>
            </a:r>
            <a:r>
              <a:rPr lang="he-IL" dirty="0" smtClean="0"/>
              <a:t>עד היום ה </a:t>
            </a:r>
            <a:r>
              <a:rPr lang="he-IL" dirty="0"/>
              <a:t>63- (29.8.23).</a:t>
            </a:r>
          </a:p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e-IL" dirty="0"/>
              <a:t>הודעת מנהל הבחירות בעניין תתפרסם </a:t>
            </a:r>
            <a:r>
              <a:rPr lang="he-IL" dirty="0" smtClean="0"/>
              <a:t>עד היום ה </a:t>
            </a:r>
            <a:r>
              <a:rPr lang="he-IL" dirty="0"/>
              <a:t>56- (5.9.23).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9B9D0C-3402-495D-8AFA-D76EDF1642D4}"/>
              </a:ext>
            </a:extLst>
          </p:cNvPr>
          <p:cNvSpPr txBox="1"/>
          <p:nvPr/>
        </p:nvSpPr>
        <p:spPr>
          <a:xfrm>
            <a:off x="7473717" y="3201686"/>
            <a:ext cx="106661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>
                <a:solidFill>
                  <a:srgbClr val="18918C"/>
                </a:solidFill>
              </a:rPr>
              <a:t>מספר הנציגים העומדים לבחירה</a:t>
            </a:r>
          </a:p>
        </p:txBody>
      </p:sp>
    </p:spTree>
    <p:extLst>
      <p:ext uri="{BB962C8B-B14F-4D97-AF65-F5344CB8AC3E}">
        <p14:creationId xmlns:p14="http://schemas.microsoft.com/office/powerpoint/2010/main" val="560934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9C4349-A0FA-4BD5-9947-58BEB72E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המוסדות העומדים לבחירה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C69517-D3A7-40FC-90F9-FD518A576E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6163" y="6453188"/>
            <a:ext cx="477837" cy="288925"/>
          </a:xfrm>
        </p:spPr>
        <p:txBody>
          <a:bodyPr/>
          <a:lstStyle/>
          <a:p>
            <a:fld id="{A14318B7-7A23-46B4-B76B-10B16BA86880}" type="slidenum">
              <a:rPr lang="he-IL" smtClean="0"/>
              <a:t>17</a:t>
            </a:fld>
            <a:endParaRPr lang="he-IL" dirty="0"/>
          </a:p>
        </p:txBody>
      </p:sp>
      <p:sp>
        <p:nvSpPr>
          <p:cNvPr id="6" name="מלבן 15">
            <a:extLst>
              <a:ext uri="{FF2B5EF4-FFF2-40B4-BE49-F238E27FC236}">
                <a16:creationId xmlns:a16="http://schemas.microsoft.com/office/drawing/2014/main" id="{E28CBE5D-1289-47A0-9A39-37EEB7E9B501}"/>
              </a:ext>
            </a:extLst>
          </p:cNvPr>
          <p:cNvSpPr/>
          <p:nvPr/>
        </p:nvSpPr>
        <p:spPr>
          <a:xfrm>
            <a:off x="3993763" y="1557338"/>
            <a:ext cx="869136" cy="887524"/>
          </a:xfrm>
          <a:prstGeom prst="rect">
            <a:avLst/>
          </a:prstGeom>
          <a:solidFill>
            <a:srgbClr val="99D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dirty="0">
                <a:solidFill>
                  <a:srgbClr val="00335B"/>
                </a:solidFill>
              </a:rPr>
              <a:t>ועד מקומי </a:t>
            </a:r>
            <a:r>
              <a:rPr lang="en-US" dirty="0">
                <a:solidFill>
                  <a:srgbClr val="00335B"/>
                </a:solidFill>
              </a:rPr>
              <a:t> /</a:t>
            </a:r>
            <a:r>
              <a:rPr lang="he-IL" dirty="0">
                <a:solidFill>
                  <a:srgbClr val="00335B"/>
                </a:solidFill>
              </a:rPr>
              <a:t> נציגות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5825B-90F2-4DFC-995D-BC71ED0CB74A}"/>
              </a:ext>
            </a:extLst>
          </p:cNvPr>
          <p:cNvSpPr txBox="1"/>
          <p:nvPr/>
        </p:nvSpPr>
        <p:spPr>
          <a:xfrm>
            <a:off x="4194495" y="2481733"/>
            <a:ext cx="4471668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rgbClr val="18918C"/>
                </a:solidFill>
              </a:rPr>
              <a:t>יישוב שיתופי</a:t>
            </a:r>
          </a:p>
          <a:p>
            <a:pPr algn="ctr"/>
            <a:r>
              <a:rPr lang="he-IL" sz="1600" dirty="0"/>
              <a:t>קיבוץ, קבוצה, מושב עובדים, מושב שיתופי וכפר שיתופי. ביישובים אלה פועלת אגודה שיתופית להתיישבות חקלאית.</a:t>
            </a:r>
          </a:p>
          <a:p>
            <a:pPr algn="ctr"/>
            <a:endParaRPr lang="he-IL" dirty="0"/>
          </a:p>
          <a:p>
            <a:pPr algn="ctr"/>
            <a:r>
              <a:rPr lang="he-IL" dirty="0"/>
              <a:t>ביישוב שיתופי יתקיימו בחירות ברובד היישובי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באחת החלופות הבאות, על פי הוראות החוק:</a:t>
            </a:r>
          </a:p>
        </p:txBody>
      </p:sp>
      <p:sp>
        <p:nvSpPr>
          <p:cNvPr id="8" name="מלבן 15">
            <a:extLst>
              <a:ext uri="{FF2B5EF4-FFF2-40B4-BE49-F238E27FC236}">
                <a16:creationId xmlns:a16="http://schemas.microsoft.com/office/drawing/2014/main" id="{41604ED4-6E9D-4E41-BEC5-73A1B3AD17BC}"/>
              </a:ext>
            </a:extLst>
          </p:cNvPr>
          <p:cNvSpPr/>
          <p:nvPr/>
        </p:nvSpPr>
        <p:spPr>
          <a:xfrm>
            <a:off x="7132200" y="4456845"/>
            <a:ext cx="860746" cy="843817"/>
          </a:xfrm>
          <a:prstGeom prst="rect">
            <a:avLst/>
          </a:prstGeom>
          <a:solidFill>
            <a:srgbClr val="99D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dirty="0">
                <a:solidFill>
                  <a:srgbClr val="00335B"/>
                </a:solidFill>
              </a:rPr>
              <a:t>ועד מקומי</a:t>
            </a:r>
          </a:p>
        </p:txBody>
      </p:sp>
      <p:sp>
        <p:nvSpPr>
          <p:cNvPr id="9" name="מלבן 15">
            <a:extLst>
              <a:ext uri="{FF2B5EF4-FFF2-40B4-BE49-F238E27FC236}">
                <a16:creationId xmlns:a16="http://schemas.microsoft.com/office/drawing/2014/main" id="{5F46901C-8006-4508-B183-E4F6DF1CA1F8}"/>
              </a:ext>
            </a:extLst>
          </p:cNvPr>
          <p:cNvSpPr/>
          <p:nvPr/>
        </p:nvSpPr>
        <p:spPr>
          <a:xfrm>
            <a:off x="6138104" y="4456844"/>
            <a:ext cx="860746" cy="843817"/>
          </a:xfrm>
          <a:prstGeom prst="rect">
            <a:avLst/>
          </a:prstGeom>
          <a:solidFill>
            <a:srgbClr val="99D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dirty="0">
                <a:solidFill>
                  <a:srgbClr val="00335B"/>
                </a:solidFill>
              </a:rPr>
              <a:t>נציגות</a:t>
            </a:r>
          </a:p>
        </p:txBody>
      </p:sp>
      <p:sp>
        <p:nvSpPr>
          <p:cNvPr id="10" name="מלבן 15">
            <a:extLst>
              <a:ext uri="{FF2B5EF4-FFF2-40B4-BE49-F238E27FC236}">
                <a16:creationId xmlns:a16="http://schemas.microsoft.com/office/drawing/2014/main" id="{E3A72ABE-70A6-472C-A11B-6F453BD5EA81}"/>
              </a:ext>
            </a:extLst>
          </p:cNvPr>
          <p:cNvSpPr/>
          <p:nvPr/>
        </p:nvSpPr>
        <p:spPr>
          <a:xfrm>
            <a:off x="4674033" y="4463680"/>
            <a:ext cx="860746" cy="843817"/>
          </a:xfrm>
          <a:prstGeom prst="rect">
            <a:avLst/>
          </a:prstGeom>
          <a:solidFill>
            <a:srgbClr val="99D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dirty="0">
                <a:solidFill>
                  <a:srgbClr val="00335B"/>
                </a:solidFill>
              </a:rPr>
              <a:t>זהות ועדים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F70E6A7-8418-4547-A920-EC78FAB7E817}"/>
              </a:ext>
            </a:extLst>
          </p:cNvPr>
          <p:cNvGrpSpPr/>
          <p:nvPr/>
        </p:nvGrpSpPr>
        <p:grpSpPr>
          <a:xfrm>
            <a:off x="4194495" y="4775733"/>
            <a:ext cx="1692622" cy="931131"/>
            <a:chOff x="4194495" y="4775733"/>
            <a:chExt cx="1692622" cy="9311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030665-FD8F-4832-8B90-E12CD1028D17}"/>
                </a:ext>
              </a:extLst>
            </p:cNvPr>
            <p:cNvSpPr txBox="1"/>
            <p:nvPr/>
          </p:nvSpPr>
          <p:spPr>
            <a:xfrm>
              <a:off x="4194495" y="5337532"/>
              <a:ext cx="169262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/>
                <a:t>אין בחירות בקלפי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AAFF24-ED64-4E1E-9BA7-C8DD83A8AD45}"/>
                </a:ext>
              </a:extLst>
            </p:cNvPr>
            <p:cNvSpPr txBox="1"/>
            <p:nvPr/>
          </p:nvSpPr>
          <p:spPr>
            <a:xfrm>
              <a:off x="5128599" y="4775733"/>
              <a:ext cx="63756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8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</a:t>
              </a:r>
              <a:endParaRPr lang="he-IL" sz="4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FEEC36-5EDF-424B-B1F9-24DA2DC67AB0}"/>
              </a:ext>
            </a:extLst>
          </p:cNvPr>
          <p:cNvGrpSpPr/>
          <p:nvPr/>
        </p:nvGrpSpPr>
        <p:grpSpPr>
          <a:xfrm>
            <a:off x="5989739" y="4723745"/>
            <a:ext cx="2284500" cy="983119"/>
            <a:chOff x="5989739" y="4723745"/>
            <a:chExt cx="2284500" cy="9831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6AEB7B-2E3F-4F65-8E23-946171153907}"/>
                </a:ext>
              </a:extLst>
            </p:cNvPr>
            <p:cNvSpPr txBox="1"/>
            <p:nvPr/>
          </p:nvSpPr>
          <p:spPr>
            <a:xfrm>
              <a:off x="5989739" y="5337532"/>
              <a:ext cx="214758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/>
                <a:t>יתקיימו בחירות בקלפי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E6F6EA-A0FF-4954-A3FB-499E5B002706}"/>
                </a:ext>
              </a:extLst>
            </p:cNvPr>
            <p:cNvSpPr txBox="1"/>
            <p:nvPr/>
          </p:nvSpPr>
          <p:spPr>
            <a:xfrm>
              <a:off x="6609023" y="4723745"/>
              <a:ext cx="63756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8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he-IL" sz="4800" dirty="0">
                <a:solidFill>
                  <a:srgbClr val="00B05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08F9B2-3EAC-4E34-A6B4-C5C30D54F11C}"/>
                </a:ext>
              </a:extLst>
            </p:cNvPr>
            <p:cNvSpPr txBox="1"/>
            <p:nvPr/>
          </p:nvSpPr>
          <p:spPr>
            <a:xfrm>
              <a:off x="7636676" y="4723745"/>
              <a:ext cx="63756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8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he-IL" sz="48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037E0B9-D885-4579-9C4F-4E2B8DB22BE7}"/>
              </a:ext>
            </a:extLst>
          </p:cNvPr>
          <p:cNvSpPr txBox="1"/>
          <p:nvPr/>
        </p:nvSpPr>
        <p:spPr>
          <a:xfrm>
            <a:off x="202365" y="2660141"/>
            <a:ext cx="30609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rgbClr val="18918C"/>
                </a:solidFill>
              </a:rPr>
              <a:t>יישוב שאינו שיתופי</a:t>
            </a:r>
          </a:p>
          <a:p>
            <a:pPr algn="ctr"/>
            <a:endParaRPr lang="he-IL" dirty="0"/>
          </a:p>
          <a:p>
            <a:pPr algn="ctr"/>
            <a:endParaRPr lang="he-IL" dirty="0"/>
          </a:p>
        </p:txBody>
      </p:sp>
      <p:sp>
        <p:nvSpPr>
          <p:cNvPr id="18" name="מלבן 15">
            <a:extLst>
              <a:ext uri="{FF2B5EF4-FFF2-40B4-BE49-F238E27FC236}">
                <a16:creationId xmlns:a16="http://schemas.microsoft.com/office/drawing/2014/main" id="{B96336D2-5CD3-4BDD-BC37-A5CD8E58AA4C}"/>
              </a:ext>
            </a:extLst>
          </p:cNvPr>
          <p:cNvSpPr/>
          <p:nvPr/>
        </p:nvSpPr>
        <p:spPr>
          <a:xfrm>
            <a:off x="1356692" y="4456844"/>
            <a:ext cx="860746" cy="843817"/>
          </a:xfrm>
          <a:prstGeom prst="rect">
            <a:avLst/>
          </a:prstGeom>
          <a:solidFill>
            <a:srgbClr val="99D2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dirty="0">
                <a:solidFill>
                  <a:srgbClr val="00335B"/>
                </a:solidFill>
              </a:rPr>
              <a:t>ועד מקומי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D51007-A563-4AFB-AD5E-BFB19AB08341}"/>
              </a:ext>
            </a:extLst>
          </p:cNvPr>
          <p:cNvSpPr txBox="1"/>
          <p:nvPr/>
        </p:nvSpPr>
        <p:spPr>
          <a:xfrm>
            <a:off x="734349" y="5337531"/>
            <a:ext cx="21475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יתקיימו בחירות בקלפי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5EB409-E162-4F7D-8563-5B9AA98C0B42}"/>
              </a:ext>
            </a:extLst>
          </p:cNvPr>
          <p:cNvSpPr txBox="1"/>
          <p:nvPr/>
        </p:nvSpPr>
        <p:spPr>
          <a:xfrm>
            <a:off x="1861168" y="4723744"/>
            <a:ext cx="6375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he-IL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50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BF536C-C173-4A20-9819-9C98DA8FB4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18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229951-2DAF-4F53-A1E8-78D84F42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סוגי רשימות מועמדים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E223F3-A634-44D2-8A12-FDDAFBDD80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9D2621-3229-4299-8F0B-0B02CB7D67CB}"/>
              </a:ext>
            </a:extLst>
          </p:cNvPr>
          <p:cNvSpPr/>
          <p:nvPr/>
        </p:nvSpPr>
        <p:spPr>
          <a:xfrm>
            <a:off x="830046" y="3447205"/>
            <a:ext cx="2942485" cy="917414"/>
          </a:xfrm>
          <a:prstGeom prst="roundRect">
            <a:avLst/>
          </a:prstGeom>
          <a:solidFill>
            <a:srgbClr val="C5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מינימום </a:t>
            </a:r>
            <a:r>
              <a:rPr lang="he-IL" b="1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he-IL" dirty="0">
                <a:solidFill>
                  <a:schemeClr val="tx1"/>
                </a:solidFill>
              </a:rPr>
              <a:t>מקסימום – לא יותר </a:t>
            </a:r>
            <a:r>
              <a:rPr lang="he-IL" b="1" dirty="0">
                <a:solidFill>
                  <a:schemeClr val="tx1"/>
                </a:solidFill>
              </a:rPr>
              <a:t>מכפל</a:t>
            </a:r>
            <a:r>
              <a:rPr lang="he-IL" dirty="0">
                <a:solidFill>
                  <a:schemeClr val="tx1"/>
                </a:solidFill>
              </a:rPr>
              <a:t> מספר </a:t>
            </a:r>
            <a:r>
              <a:rPr lang="he-IL" dirty="0" smtClean="0">
                <a:solidFill>
                  <a:schemeClr val="tx1"/>
                </a:solidFill>
              </a:rPr>
              <a:t>החברים במוסד </a:t>
            </a:r>
            <a:r>
              <a:rPr lang="he-IL" dirty="0">
                <a:solidFill>
                  <a:schemeClr val="tx1"/>
                </a:solidFill>
              </a:rPr>
              <a:t>העומדים לבחירה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C6D6A8F-974E-4B28-A07D-124BA43E73D6}"/>
              </a:ext>
            </a:extLst>
          </p:cNvPr>
          <p:cNvSpPr/>
          <p:nvPr/>
        </p:nvSpPr>
        <p:spPr>
          <a:xfrm>
            <a:off x="4278728" y="3435735"/>
            <a:ext cx="2322299" cy="917414"/>
          </a:xfrm>
          <a:prstGeom prst="roundRect">
            <a:avLst/>
          </a:prstGeom>
          <a:solidFill>
            <a:srgbClr val="E2F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מינימום </a:t>
            </a:r>
            <a:r>
              <a:rPr lang="he-IL" b="1" dirty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he-IL" dirty="0">
                <a:solidFill>
                  <a:schemeClr val="tx1"/>
                </a:solidFill>
              </a:rPr>
              <a:t>מקסימום </a:t>
            </a:r>
            <a:r>
              <a:rPr lang="he-IL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228258-F35D-4343-A67F-1E6BA8106C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6" b="2816"/>
          <a:stretch/>
        </p:blipFill>
        <p:spPr>
          <a:xfrm rot="180000">
            <a:off x="1761288" y="1251992"/>
            <a:ext cx="1080000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BF842D-5553-4BCD-BA6F-8F6E614726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80" b="2480"/>
          <a:stretch/>
        </p:blipFill>
        <p:spPr>
          <a:xfrm rot="180000">
            <a:off x="4899877" y="1251992"/>
            <a:ext cx="1080000" cy="144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A851273-E935-4A89-90C4-CF083A0B1B87}"/>
              </a:ext>
            </a:extLst>
          </p:cNvPr>
          <p:cNvSpPr txBox="1"/>
          <p:nvPr/>
        </p:nvSpPr>
        <p:spPr>
          <a:xfrm>
            <a:off x="4159883" y="2715881"/>
            <a:ext cx="2559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dirty="0"/>
              <a:t>רשימת מועמדים למועצה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BB37D6-1D9D-4AFC-A3C8-9F472E3BA65F}"/>
              </a:ext>
            </a:extLst>
          </p:cNvPr>
          <p:cNvSpPr txBox="1"/>
          <p:nvPr/>
        </p:nvSpPr>
        <p:spPr>
          <a:xfrm>
            <a:off x="1331953" y="2719267"/>
            <a:ext cx="1938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dirty="0"/>
              <a:t>רשימת מועמדים לוועד מקומי / נציגות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CBC80A-6F85-43D1-888B-929FA9DCDFEC}"/>
              </a:ext>
            </a:extLst>
          </p:cNvPr>
          <p:cNvSpPr txBox="1"/>
          <p:nvPr/>
        </p:nvSpPr>
        <p:spPr>
          <a:xfrm>
            <a:off x="6884894" y="3675212"/>
            <a:ext cx="1647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מספר מועמדים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994A5C-6725-4678-A68C-24877AF9B02A}"/>
              </a:ext>
            </a:extLst>
          </p:cNvPr>
          <p:cNvSpPr txBox="1"/>
          <p:nvPr/>
        </p:nvSpPr>
        <p:spPr>
          <a:xfrm>
            <a:off x="6719872" y="4537806"/>
            <a:ext cx="17954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הגוף המגיש:</a:t>
            </a:r>
          </a:p>
          <a:p>
            <a:pPr algn="r" rtl="1"/>
            <a:r>
              <a:rPr lang="he-IL" dirty="0"/>
              <a:t>קבוצת בוחרים (תומכים)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03F5CB1-2FFA-47F2-9A64-FE439AA4D3C5}"/>
              </a:ext>
            </a:extLst>
          </p:cNvPr>
          <p:cNvSpPr/>
          <p:nvPr/>
        </p:nvSpPr>
        <p:spPr>
          <a:xfrm>
            <a:off x="830046" y="4539921"/>
            <a:ext cx="2942485" cy="917414"/>
          </a:xfrm>
          <a:prstGeom prst="roundRect">
            <a:avLst/>
          </a:prstGeom>
          <a:solidFill>
            <a:srgbClr val="C5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לפחות </a:t>
            </a:r>
            <a:r>
              <a:rPr lang="he-IL" b="1" dirty="0">
                <a:solidFill>
                  <a:schemeClr val="tx1"/>
                </a:solidFill>
              </a:rPr>
              <a:t>2% </a:t>
            </a:r>
            <a:r>
              <a:rPr lang="he-IL" dirty="0">
                <a:solidFill>
                  <a:schemeClr val="tx1"/>
                </a:solidFill>
              </a:rPr>
              <a:t>ממספר בעלי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זכות הבחירה באזור, ולא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פחות </a:t>
            </a:r>
            <a:r>
              <a:rPr lang="he-IL" b="1" dirty="0">
                <a:solidFill>
                  <a:schemeClr val="tx1"/>
                </a:solidFill>
              </a:rPr>
              <a:t>מ-5</a:t>
            </a:r>
            <a:r>
              <a:rPr lang="he-IL" dirty="0">
                <a:solidFill>
                  <a:schemeClr val="tx1"/>
                </a:solidFill>
              </a:rPr>
              <a:t> תומכים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347B0D0-F1B8-4DE4-9E9D-1B1E47CD7D79}"/>
              </a:ext>
            </a:extLst>
          </p:cNvPr>
          <p:cNvSpPr/>
          <p:nvPr/>
        </p:nvSpPr>
        <p:spPr>
          <a:xfrm>
            <a:off x="4278728" y="4528451"/>
            <a:ext cx="2322299" cy="917414"/>
          </a:xfrm>
          <a:prstGeom prst="roundRect">
            <a:avLst/>
          </a:prstGeom>
          <a:solidFill>
            <a:srgbClr val="E2F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dirty="0">
                <a:solidFill>
                  <a:schemeClr val="tx1"/>
                </a:solidFill>
              </a:rPr>
              <a:t>לפחות </a:t>
            </a:r>
            <a:r>
              <a:rPr lang="he-IL" b="1" dirty="0">
                <a:solidFill>
                  <a:schemeClr val="tx1"/>
                </a:solidFill>
              </a:rPr>
              <a:t>2% </a:t>
            </a:r>
            <a:r>
              <a:rPr lang="he-IL" dirty="0">
                <a:solidFill>
                  <a:schemeClr val="tx1"/>
                </a:solidFill>
              </a:rPr>
              <a:t>ממספר בעלי זכות הבחירה באזור, ולא פחות מ-</a:t>
            </a:r>
            <a:r>
              <a:rPr lang="he-IL" b="1" dirty="0">
                <a:solidFill>
                  <a:schemeClr val="tx1"/>
                </a:solidFill>
              </a:rPr>
              <a:t>5</a:t>
            </a:r>
            <a:r>
              <a:rPr lang="he-IL" dirty="0">
                <a:solidFill>
                  <a:schemeClr val="tx1"/>
                </a:solidFill>
              </a:rPr>
              <a:t> תומכים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CE28DF4-E286-4220-A2DF-0F8FE2E5B8C4}"/>
              </a:ext>
            </a:extLst>
          </p:cNvPr>
          <p:cNvSpPr/>
          <p:nvPr/>
        </p:nvSpPr>
        <p:spPr>
          <a:xfrm>
            <a:off x="2136435" y="5621167"/>
            <a:ext cx="3841835" cy="917414"/>
          </a:xfrm>
          <a:prstGeom prst="roundRect">
            <a:avLst/>
          </a:prstGeom>
          <a:solidFill>
            <a:srgbClr val="F8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e-IL" dirty="0">
                <a:solidFill>
                  <a:schemeClr val="tx1"/>
                </a:solidFill>
              </a:rPr>
              <a:t>תוצאה עם שארית תעוגל מעלה</a:t>
            </a:r>
          </a:p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e-IL" dirty="0">
                <a:solidFill>
                  <a:schemeClr val="tx1"/>
                </a:solidFill>
              </a:rPr>
              <a:t>אין הגשת רשימות מטעם סיעות / מפלגות כנסת או סיעות מועצה יוצאת</a:t>
            </a:r>
          </a:p>
        </p:txBody>
      </p:sp>
    </p:spTree>
    <p:extLst>
      <p:ext uri="{BB962C8B-B14F-4D97-AF65-F5344CB8AC3E}">
        <p14:creationId xmlns:p14="http://schemas.microsoft.com/office/powerpoint/2010/main" val="3525821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5569C5-9531-4F32-94BE-DB81AAB290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19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EB4378-9E38-4CDB-83AB-F61E368B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תנאי כשירות למועמד ברשימה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95A713-F005-4845-9656-DD6833037FB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בן 21 ומעלה במועד הגשת הרשימות</a:t>
            </a:r>
          </a:p>
          <a:p>
            <a:r>
              <a:rPr lang="he-IL" dirty="0"/>
              <a:t>רשום בפנקס הבוחרים </a:t>
            </a:r>
            <a:r>
              <a:rPr lang="he-IL" b="1" dirty="0">
                <a:solidFill>
                  <a:srgbClr val="18918C"/>
                </a:solidFill>
              </a:rPr>
              <a:t>של האזור בו הוא מתמודד</a:t>
            </a:r>
          </a:p>
          <a:p>
            <a:r>
              <a:rPr lang="he-IL" dirty="0"/>
              <a:t>מקום מגוריו הקבוע </a:t>
            </a:r>
            <a:r>
              <a:rPr lang="he-IL" b="1" dirty="0">
                <a:solidFill>
                  <a:srgbClr val="18918C"/>
                </a:solidFill>
              </a:rPr>
              <a:t>בתחום האזור בו הוא מתמודד </a:t>
            </a:r>
            <a:r>
              <a:rPr lang="he-IL" dirty="0"/>
              <a:t>במועד הגשת הרשימות</a:t>
            </a:r>
          </a:p>
          <a:p>
            <a:r>
              <a:rPr lang="he-IL" dirty="0"/>
              <a:t>כל מועמד רשאי לתת הסכמתו להיכלל </a:t>
            </a:r>
            <a:r>
              <a:rPr lang="he-IL" b="1" dirty="0">
                <a:solidFill>
                  <a:srgbClr val="18918C"/>
                </a:solidFill>
              </a:rPr>
              <a:t>ברשימה אחת בלבד לכל מוסד: </a:t>
            </a:r>
            <a:r>
              <a:rPr lang="he-IL" dirty="0"/>
              <a:t>מי שהסכים להיכלל ביותר מרשימה אחת, מועמדותו תיפסל בכל הרשימות.</a:t>
            </a:r>
          </a:p>
          <a:p>
            <a:r>
              <a:rPr lang="he-IL" dirty="0"/>
              <a:t>מועמד ברשימה לנציגות – יכול להיות רק מי שאינו חבר האגודה השיתופית להתיישבות חקלאית.</a:t>
            </a:r>
          </a:p>
          <a:p>
            <a:r>
              <a:rPr lang="he-IL" dirty="0"/>
              <a:t>מועמדותו הוגשה לפי כל הכללים בדין – כפי שיפורט.</a:t>
            </a:r>
          </a:p>
        </p:txBody>
      </p:sp>
    </p:spTree>
    <p:extLst>
      <p:ext uri="{BB962C8B-B14F-4D97-AF65-F5344CB8AC3E}">
        <p14:creationId xmlns:p14="http://schemas.microsoft.com/office/powerpoint/2010/main" val="2994738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E1FA3CFB-03AA-D3BC-1852-6FC6BC9A61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2</a:t>
            </a:fld>
            <a:endParaRPr lang="he-IL"/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75E6F8E5-D7F8-8642-BA0C-F828528B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למנהל הבחירות – הנחיות הדרכה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C8AE09D3-6B78-4103-8E0C-906463E636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המצגת מהווה כלי עזר עבורך לקיום הדרכה למועמדים בנוגע להגשת רשימות והצעות מועמד.</a:t>
            </a:r>
          </a:p>
          <a:p>
            <a:r>
              <a:rPr lang="he-IL" dirty="0"/>
              <a:t>המצגת אינה מקיפה את כלל הנושאים.</a:t>
            </a:r>
          </a:p>
          <a:p>
            <a:r>
              <a:rPr lang="he-IL" dirty="0"/>
              <a:t>יש לקיים את ההדרכה כאשר בפני המועמדים נמצאות חוברות המועמדות עצמן, ולהפנות אותם לעיון בחוברות במידת הצורך.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לנוחותך, בסיום המצגת מופיעות טבלאות עזר השוואתיות בין החוברות כולל הפניות למספרי העמודים.</a:t>
            </a:r>
          </a:p>
          <a:p>
            <a:r>
              <a:rPr lang="he-IL" dirty="0"/>
              <a:t>חלק מהשקופיות (מסומנות בריבוע כתום בפינה) מיועדות להשלמת מידע ספציפי למועצה האזורית. השלם את הנתונים במצגת לפני קיום ההדרכה.</a:t>
            </a:r>
          </a:p>
          <a:p>
            <a:endParaRPr lang="he-IL" dirty="0"/>
          </a:p>
          <a:p>
            <a:r>
              <a:rPr lang="he-IL" dirty="0"/>
              <a:t>משך ההדרכה המומלץ: כשעתיים. </a:t>
            </a:r>
          </a:p>
          <a:p>
            <a:endParaRPr lang="he-IL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D0D3E08-4233-71C8-D97E-055F5AD2ED07}"/>
              </a:ext>
            </a:extLst>
          </p:cNvPr>
          <p:cNvSpPr/>
          <p:nvPr/>
        </p:nvSpPr>
        <p:spPr>
          <a:xfrm>
            <a:off x="195791" y="6069832"/>
            <a:ext cx="508000" cy="551543"/>
          </a:xfrm>
          <a:prstGeom prst="rect">
            <a:avLst/>
          </a:prstGeom>
          <a:solidFill>
            <a:srgbClr val="EFB2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161951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7A3F1-04E6-4EA7-93E3-8EE4BCE8C4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20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75F313-1011-4396-8144-1E471C1B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תנאי כשירות למועמד ברשימה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EE6934-0EB8-427A-B9D0-C54CD947E7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463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600" b="1" dirty="0" smtClean="0">
                <a:solidFill>
                  <a:srgbClr val="18918C"/>
                </a:solidFill>
              </a:rPr>
              <a:t>פסולים </a:t>
            </a:r>
            <a:r>
              <a:rPr lang="he-IL" sz="2600" b="1" dirty="0">
                <a:solidFill>
                  <a:srgbClr val="18918C"/>
                </a:solidFill>
              </a:rPr>
              <a:t>להיות מועמדים (פירוט  בחקיקה):</a:t>
            </a:r>
          </a:p>
          <a:p>
            <a:r>
              <a:rPr lang="he-IL" dirty="0"/>
              <a:t>נושאי משרות שיפוטיות</a:t>
            </a:r>
          </a:p>
          <a:p>
            <a:r>
              <a:rPr lang="he-IL" dirty="0"/>
              <a:t>פסול דין או פושט רגל </a:t>
            </a:r>
          </a:p>
          <a:p>
            <a:r>
              <a:rPr lang="he-IL" dirty="0"/>
              <a:t>מנכ"ל רשות מקומית (בתנאים מסוימים)</a:t>
            </a:r>
          </a:p>
          <a:p>
            <a:r>
              <a:rPr lang="he-IL" dirty="0"/>
              <a:t>עובדי מדינה /רשות מקומית בתפקידים מסוימים, אלא אם כן התפטרו (ראש רשות)/יצאו לחופשה בהתאם לתנאי החוק.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86768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7A3F1-04E6-4EA7-93E3-8EE4BCE8C4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21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75F313-1011-4396-8144-1E471C1B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תנאי כשירות למועמד ברשימה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EE6934-0EB8-427A-B9D0-C54CD947E7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b="1" dirty="0">
                <a:solidFill>
                  <a:srgbClr val="18918C"/>
                </a:solidFill>
              </a:rPr>
              <a:t>פסולים להיות מועמדים (פרטים בחוק):</a:t>
            </a:r>
          </a:p>
          <a:p>
            <a:endParaRPr lang="he-IL" dirty="0"/>
          </a:p>
          <a:p>
            <a:r>
              <a:rPr lang="he-IL" b="1" dirty="0"/>
              <a:t>מורשע בעבירה פלילית </a:t>
            </a:r>
            <a:r>
              <a:rPr lang="he-IL" dirty="0"/>
              <a:t>(נדון בפסק דין סופי לעונש מאסר בפועל של למעלה מ-3 חודשים, וביום הגשת רשימת המועמדים טרם עברו 7 שנים מגמר ריצוי המאסר, אלא אם כן קבע יו"ר ועדת הבחירות המרכזית כי אין עם העבירה משום קלון)</a:t>
            </a:r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r>
              <a:rPr lang="he-IL" b="1" dirty="0">
                <a:solidFill>
                  <a:srgbClr val="18918C"/>
                </a:solidFill>
              </a:rPr>
              <a:t>רשימה מנועה</a:t>
            </a:r>
          </a:p>
          <a:p>
            <a:r>
              <a:rPr lang="he-IL" dirty="0"/>
              <a:t>לא תשתתף בבחירות רשימת מועמדים שיש במטרותיה או במעשיה משום שלילת קיומה של ישראל כמדינת העם היהודי, שלילת אופייה הדמוקרטי או הסתה לגזענות.</a:t>
            </a:r>
          </a:p>
          <a:p>
            <a:r>
              <a:rPr lang="he-IL" dirty="0"/>
              <a:t>סמכות החלטה של יו"ר ועדת הבחירות המרכזית, בעקבות עתירת ועדת הבחירות במועצה האזורית או היועמ"ש.</a:t>
            </a:r>
          </a:p>
        </p:txBody>
      </p:sp>
    </p:spTree>
    <p:extLst>
      <p:ext uri="{BB962C8B-B14F-4D97-AF65-F5344CB8AC3E}">
        <p14:creationId xmlns:p14="http://schemas.microsoft.com/office/powerpoint/2010/main" val="1045863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0E196B-083A-4CE4-9599-7C847E3DD3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22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FCC3B6-A5E6-445A-9B85-D0D538526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 הצעות מועמד לראשות המועצה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54EE29-5B11-43D5-B162-822407F264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122AED-1F02-4C50-9DF9-02244FB10C52}"/>
              </a:ext>
            </a:extLst>
          </p:cNvPr>
          <p:cNvSpPr/>
          <p:nvPr/>
        </p:nvSpPr>
        <p:spPr>
          <a:xfrm>
            <a:off x="4425299" y="3897988"/>
            <a:ext cx="2322299" cy="1134316"/>
          </a:xfrm>
          <a:prstGeom prst="roundRect">
            <a:avLst/>
          </a:prstGeom>
          <a:solidFill>
            <a:srgbClr val="FFC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המועמד עצמו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0199A5-D919-45FB-9F08-18FDA17A57F3}"/>
              </a:ext>
            </a:extLst>
          </p:cNvPr>
          <p:cNvSpPr/>
          <p:nvPr/>
        </p:nvSpPr>
        <p:spPr>
          <a:xfrm>
            <a:off x="1167101" y="3897987"/>
            <a:ext cx="2322299" cy="1134317"/>
          </a:xfrm>
          <a:prstGeom prst="roundRect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לפחות 500 תומכים או 3% ממספר בעלי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זכות הבחירה במועצה, לפי הקטן </a:t>
            </a:r>
            <a:r>
              <a:rPr lang="he-IL" dirty="0" err="1">
                <a:solidFill>
                  <a:schemeClr val="tx1"/>
                </a:solidFill>
              </a:rPr>
              <a:t>מביניהם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903ACC-48D4-4169-9086-03DDF87F3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1754736" y="1276995"/>
            <a:ext cx="1147028" cy="1611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47AB28-8241-48CD-ADDD-2B5148BBA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5017374" y="1276763"/>
            <a:ext cx="1138149" cy="16111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ECCBC4-63DA-4DF4-B2C7-26F8A9E26F9A}"/>
              </a:ext>
            </a:extLst>
          </p:cNvPr>
          <p:cNvSpPr txBox="1"/>
          <p:nvPr/>
        </p:nvSpPr>
        <p:spPr>
          <a:xfrm>
            <a:off x="6719872" y="4261581"/>
            <a:ext cx="1795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הגורם המגיש: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3B2485-7D72-4FE2-B048-82EB332EC7D6}"/>
              </a:ext>
            </a:extLst>
          </p:cNvPr>
          <p:cNvSpPr txBox="1"/>
          <p:nvPr/>
        </p:nvSpPr>
        <p:spPr>
          <a:xfrm>
            <a:off x="4306454" y="2925054"/>
            <a:ext cx="2559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dirty="0"/>
              <a:t>הצעת מועמד מטעם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ראש המועצה המכהן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0D77CE-56AB-445E-AC2B-A0F28F23D9E7}"/>
              </a:ext>
            </a:extLst>
          </p:cNvPr>
          <p:cNvSpPr txBox="1"/>
          <p:nvPr/>
        </p:nvSpPr>
        <p:spPr>
          <a:xfrm>
            <a:off x="1182413" y="2925054"/>
            <a:ext cx="2291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dirty="0"/>
              <a:t>הצעת מועמד מטעם קבוצת בוחרים (תומכים)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48F8F7A-8EEA-4E9D-8937-4D81A26275D2}"/>
              </a:ext>
            </a:extLst>
          </p:cNvPr>
          <p:cNvSpPr/>
          <p:nvPr/>
        </p:nvSpPr>
        <p:spPr>
          <a:xfrm>
            <a:off x="2136435" y="5325892"/>
            <a:ext cx="3841835" cy="917414"/>
          </a:xfrm>
          <a:prstGeom prst="roundRect">
            <a:avLst/>
          </a:prstGeom>
          <a:solidFill>
            <a:srgbClr val="F8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e-IL" dirty="0">
                <a:solidFill>
                  <a:schemeClr val="tx1"/>
                </a:solidFill>
              </a:rPr>
              <a:t>תוצאה עם שארית תעוגל מעלה</a:t>
            </a:r>
          </a:p>
          <a:p>
            <a:pPr marL="285750" indent="-285750" algn="r" rt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he-IL" dirty="0">
                <a:solidFill>
                  <a:schemeClr val="tx1"/>
                </a:solidFill>
              </a:rPr>
              <a:t>אין הצעת מועמד מטעם סיעות / מפלגות כנסת או סיעות מועצה יוצאת</a:t>
            </a:r>
          </a:p>
        </p:txBody>
      </p:sp>
    </p:spTree>
    <p:extLst>
      <p:ext uri="{BB962C8B-B14F-4D97-AF65-F5344CB8AC3E}">
        <p14:creationId xmlns:p14="http://schemas.microsoft.com/office/powerpoint/2010/main" val="408408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65CDAD-0F25-45C0-8514-B1E3F3B0F1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23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82FAB0-D9E7-481E-88D1-310F4FED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 הצעות מועמד לראשות המועצה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2C9582-F4FB-4914-8467-CCAEEBD1CEA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המועמד לראשות המועצה אינו חייב להיות מועמד ברשימה כלשהי.</a:t>
            </a:r>
          </a:p>
          <a:p>
            <a:r>
              <a:rPr lang="he-IL" dirty="0"/>
              <a:t>אם הוא מועמד ברשימה, אינו חייב להיות מספר 1 בה.</a:t>
            </a:r>
          </a:p>
          <a:p>
            <a:r>
              <a:rPr lang="he-IL" dirty="0"/>
              <a:t>במצב בו נבחר מועמד לראש המועצה אך לא נבחר כחבר המועצה, הוא יכהן כחבר מועצה נוסף מעבר למספר חברי המועצה העומדים לבחירה.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80052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8D3B6A-8FEF-4B21-972F-B25BC0BEB0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24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89B6D2-A32D-44C0-BF88-3620B1F7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תנאי כשירות – מועמד לראש הרשות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0D37FB-8A10-4947-A659-1E4CFADC41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/>
          <a:lstStyle/>
          <a:p>
            <a:r>
              <a:rPr lang="he-IL" dirty="0"/>
              <a:t>כשיר להיות מועמד ברשימה (כל התנאים שפורטו לעיל)</a:t>
            </a:r>
          </a:p>
          <a:p>
            <a:r>
              <a:rPr lang="he-IL" dirty="0"/>
              <a:t>אזרח ישראלי</a:t>
            </a:r>
            <a:endParaRPr lang="en-US" dirty="0"/>
          </a:p>
          <a:p>
            <a:endParaRPr lang="he-IL" dirty="0"/>
          </a:p>
          <a:p>
            <a:pPr marL="0" indent="0">
              <a:buNone/>
            </a:pPr>
            <a:r>
              <a:rPr lang="he-IL" b="1" dirty="0">
                <a:solidFill>
                  <a:srgbClr val="18918C"/>
                </a:solidFill>
              </a:rPr>
              <a:t>פסולים להתמודד</a:t>
            </a:r>
          </a:p>
          <a:p>
            <a:r>
              <a:rPr lang="he-IL" dirty="0"/>
              <a:t>מי שכיהן כראש רשות, וכהונתו פקעה בשל הרשעה בעבירה</a:t>
            </a:r>
            <a:r>
              <a:rPr lang="he-IL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31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655563-EE90-4875-8B23-262CE5A423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25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905562-2FA7-4F49-B027-472DB9D8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כתב הסכמה למועמד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A7CFC1-255F-4637-92B1-028E6FA34D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כל </a:t>
            </a:r>
            <a:r>
              <a:rPr lang="he-IL" dirty="0" smtClean="0"/>
              <a:t>מועמד (לראש, למועצה, לוועד או לנציגות) </a:t>
            </a:r>
            <a:r>
              <a:rPr lang="he-IL" dirty="0"/>
              <a:t>חייב לחתום בחתימת ידו על כתב הסכמה. יש לצרף צילום תעודת זהות.</a:t>
            </a:r>
          </a:p>
          <a:p>
            <a:r>
              <a:rPr lang="he-IL" dirty="0"/>
              <a:t>לנוחיותכם, בחוברת המועמדות קיימים כתבי הסכמה למילוי. </a:t>
            </a:r>
            <a:r>
              <a:rPr lang="en-US" dirty="0"/>
              <a:t/>
            </a:r>
            <a:br>
              <a:rPr lang="en-US" dirty="0"/>
            </a:br>
            <a:r>
              <a:rPr lang="he-IL" dirty="0" smtClean="0"/>
              <a:t>בכתב </a:t>
            </a:r>
            <a:r>
              <a:rPr lang="he-IL" dirty="0"/>
              <a:t>ההסכמה המועמד מצהיר על הסכמתו להיות מועמד, על עמידתו בכל תנאי הכשירות לפי החוק, ועל הסכמה למסירת מידע מהמרשם הפלילי.</a:t>
            </a:r>
          </a:p>
          <a:p>
            <a:r>
              <a:rPr lang="he-IL" dirty="0"/>
              <a:t>למועמד לראש המועצה האזורית כתב הסכמה נפרד בחוברת הייעודית של הצעת מועמד לראש המועצה.</a:t>
            </a:r>
          </a:p>
        </p:txBody>
      </p:sp>
    </p:spTree>
    <p:extLst>
      <p:ext uri="{BB962C8B-B14F-4D97-AF65-F5344CB8AC3E}">
        <p14:creationId xmlns:p14="http://schemas.microsoft.com/office/powerpoint/2010/main" val="4274867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1B217B-879E-4CCF-95D6-A241D3AA32E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26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44FF9F-A4E9-4A10-A333-406A818C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כתב הסכמה למועמד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A5CB8B-CF39-4A90-8D6C-F05216AB846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בהתאם להצהרות בכתב ההסכמה, פרטים הנוגעים לעובדי מדינה, עובדי רשות מקומית, שוטרים </a:t>
            </a:r>
            <a:r>
              <a:rPr lang="he-IL" dirty="0" smtClean="0"/>
              <a:t>וחיילים ועובדי ציבור אחרים </a:t>
            </a:r>
            <a:r>
              <a:rPr lang="he-IL" dirty="0"/>
              <a:t>ייבדקו מול </a:t>
            </a:r>
            <a:r>
              <a:rPr lang="he-IL" dirty="0" smtClean="0"/>
              <a:t>הגורמים הרלוונטיים.</a:t>
            </a:r>
            <a:endParaRPr lang="he-IL" dirty="0"/>
          </a:p>
          <a:p>
            <a:r>
              <a:rPr lang="he-IL" dirty="0"/>
              <a:t>בכל מקרה, מועמד בתפקיד שיש לגביו מגבלות כשירות להיות מועמד – נדרש לעדכן את הגורם המעסיק.</a:t>
            </a:r>
          </a:p>
          <a:p>
            <a:r>
              <a:rPr lang="he-IL" dirty="0"/>
              <a:t>מועמד שהגיש בקשה ליו"ר ועדת הבחירות המרכזית לעניין קלון,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יצרף אישור על הגשת הבקשה מוועדת הבחירות המרכזית</a:t>
            </a:r>
            <a:r>
              <a:rPr lang="he-IL" dirty="0" smtClean="0"/>
              <a:t>.</a:t>
            </a:r>
          </a:p>
          <a:p>
            <a:r>
              <a:rPr lang="he-IL" dirty="0" smtClean="0"/>
              <a:t>מועמד שהתפטר או יצא לחופשה כדי להתמודד בבחירות ימסור אסמכתא על כך למנהל הבחירות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20864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42B439-1B29-4A52-9D90-C56F7E3668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27</a:t>
            </a:fld>
            <a:endParaRPr lang="he-I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93925A4-CA6D-4595-B96B-EF203BD4B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כתב הסכמה למועמד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20219F-DF0C-4CD5-9D98-DD94BA18A3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>
            <a:normAutofit/>
          </a:bodyPr>
          <a:lstStyle/>
          <a:p>
            <a:r>
              <a:rPr lang="he-IL" dirty="0"/>
              <a:t>המועד האחרון להגשת כתב הסכמה הוא המועד האחרון להגשת הרשימות – </a:t>
            </a:r>
            <a:r>
              <a:rPr lang="he-IL" b="1" dirty="0" smtClean="0"/>
              <a:t>21.9.23 בשעה 21:00.</a:t>
            </a:r>
            <a:endParaRPr lang="en-US" b="1" dirty="0"/>
          </a:p>
          <a:p>
            <a:r>
              <a:rPr lang="he-IL" dirty="0"/>
              <a:t>כאמור, מועמד רשאי לתת הסכמה לרשימה אחת בלבד מאותו סוג;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אם נתן הסכמה להיכלל ביותר מרשימה אחת – המועמדות </a:t>
            </a:r>
            <a:r>
              <a:rPr lang="he-IL" dirty="0" smtClean="0"/>
              <a:t>שלו</a:t>
            </a:r>
            <a:r>
              <a:rPr lang="he-IL" dirty="0" smtClean="0">
                <a:solidFill>
                  <a:srgbClr val="FF0000"/>
                </a:solidFill>
              </a:rPr>
              <a:t> </a:t>
            </a:r>
            <a:r>
              <a:rPr lang="he-IL" dirty="0" smtClean="0"/>
              <a:t>תיפסל </a:t>
            </a:r>
            <a:r>
              <a:rPr lang="he-IL" dirty="0"/>
              <a:t>בכל הרשימות.</a:t>
            </a:r>
            <a:endParaRPr lang="en-US" dirty="0"/>
          </a:p>
          <a:p>
            <a:r>
              <a:rPr lang="he-IL" dirty="0"/>
              <a:t>מועמד שלא הוגש לגביו כתב הסכמה במועד – ייפסל.</a:t>
            </a:r>
          </a:p>
        </p:txBody>
      </p:sp>
    </p:spTree>
    <p:extLst>
      <p:ext uri="{BB962C8B-B14F-4D97-AF65-F5344CB8AC3E}">
        <p14:creationId xmlns:p14="http://schemas.microsoft.com/office/powerpoint/2010/main" val="25534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215F603F-95F3-95C7-32BD-24CDFF745F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28</a:t>
            </a:fld>
            <a:endParaRPr lang="he-IL"/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AC51A74E-194A-D5C2-0370-2A34070A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רשימות מועמדים - דגשים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D8F0C836-7A32-E46A-4A98-CB0A07ADA2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הגשת חוברת ללא מספר המועמדים </a:t>
            </a:r>
            <a:r>
              <a:rPr lang="he-IL" b="1" dirty="0">
                <a:solidFill>
                  <a:srgbClr val="18918C"/>
                </a:solidFill>
              </a:rPr>
              <a:t>המינימלי</a:t>
            </a:r>
            <a:r>
              <a:rPr lang="he-IL" dirty="0"/>
              <a:t> הנדרש, לרבות בשל העדר כתב הסכמה – הרשימה תיפסל.</a:t>
            </a:r>
            <a:endParaRPr lang="en-US" dirty="0"/>
          </a:p>
          <a:p>
            <a:r>
              <a:rPr lang="he-IL" dirty="0"/>
              <a:t>הגשת חוברת עם מספר מועמדים </a:t>
            </a:r>
            <a:r>
              <a:rPr lang="he-IL" b="1" dirty="0">
                <a:solidFill>
                  <a:srgbClr val="18918C"/>
                </a:solidFill>
              </a:rPr>
              <a:t>מעל המקסימום </a:t>
            </a:r>
            <a:r>
              <a:rPr lang="he-IL" dirty="0"/>
              <a:t>המותר – לא תהיה התייחסות למועמדים העודפים (גם לא במקרה של התפטרות או פטירת מועמד).</a:t>
            </a:r>
            <a:endParaRPr lang="en-US" dirty="0"/>
          </a:p>
          <a:p>
            <a:r>
              <a:rPr lang="he-IL" dirty="0"/>
              <a:t>פסילת מועמד בשל אי כשירות פרטנית, התפטרות או פטירת מועמד – </a:t>
            </a:r>
            <a:r>
              <a:rPr lang="he-IL" b="1" dirty="0">
                <a:solidFill>
                  <a:srgbClr val="18918C"/>
                </a:solidFill>
              </a:rPr>
              <a:t>לא פוסלות </a:t>
            </a:r>
            <a:r>
              <a:rPr lang="he-IL" dirty="0"/>
              <a:t>את הרשימה, גם אם מספר המועמדים ירד מתחת למינימום הנדרש. </a:t>
            </a:r>
            <a:endParaRPr lang="en-US" dirty="0"/>
          </a:p>
          <a:p>
            <a:r>
              <a:rPr lang="he-IL" dirty="0"/>
              <a:t>לאחר הגשת הרשימה אין אפשרות להחלפת מועמדים או להשלמת מועמדים במקום מועמד שנפסל/התפטר/נפטר. </a:t>
            </a:r>
            <a:endParaRPr lang="en-US" dirty="0"/>
          </a:p>
          <a:p>
            <a:r>
              <a:rPr lang="he-IL" dirty="0"/>
              <a:t>מועמד רשאי להתפטר בכתב בהגשה אישית למנהל הבחירות, בכל עת לרבות ביום הבחירות. 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50437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e-IL" dirty="0"/>
              <a:t>אדם רשאי להגיש מועמדות אחת בלבד ביחס לכל אחד מהמוסדות העומדים לבחירה, כלומר: אין אפשרות להיות מועמד </a:t>
            </a:r>
            <a:r>
              <a:rPr lang="he-IL" b="1" dirty="0">
                <a:solidFill>
                  <a:srgbClr val="21A7B3"/>
                </a:solidFill>
              </a:rPr>
              <a:t>בשתי רשימות שונות לאותו מוסד </a:t>
            </a:r>
            <a:r>
              <a:rPr lang="he-IL" dirty="0"/>
              <a:t>מטעם אזור.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b="1" dirty="0">
                <a:solidFill>
                  <a:srgbClr val="21A7B3"/>
                </a:solidFill>
              </a:rPr>
              <a:t>ראשות מועצה + מועצה</a:t>
            </a:r>
          </a:p>
          <a:p>
            <a:r>
              <a:rPr lang="he-IL" dirty="0"/>
              <a:t>מועמד לראש המועצה</a:t>
            </a:r>
            <a:r>
              <a:rPr lang="he-IL" b="1" dirty="0">
                <a:solidFill>
                  <a:srgbClr val="21A7B3"/>
                </a:solidFill>
              </a:rPr>
              <a:t> אינו חייב </a:t>
            </a:r>
            <a:r>
              <a:rPr lang="he-IL" dirty="0"/>
              <a:t>להיות מועמד ברשימה למועצה</a:t>
            </a:r>
          </a:p>
          <a:p>
            <a:r>
              <a:rPr lang="he-IL" dirty="0"/>
              <a:t>ככל שמועמד לראש המועצה הוא גם מועמד ברשימה – </a:t>
            </a:r>
            <a:r>
              <a:rPr lang="he-IL" b="1" dirty="0">
                <a:solidFill>
                  <a:srgbClr val="21A7B3"/>
                </a:solidFill>
              </a:rPr>
              <a:t>אינו חייב </a:t>
            </a:r>
            <a:r>
              <a:rPr lang="he-IL" dirty="0"/>
              <a:t>להיות הראשון ברשימה </a:t>
            </a:r>
          </a:p>
          <a:p>
            <a:r>
              <a:rPr lang="he-IL" dirty="0"/>
              <a:t>ראש מועצה שנבחר אך אינו חבר מועצה – יתוסף כחבר מועצה (בנוסף למספר חברי המועצה שנבחרו)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b="1" dirty="0">
                <a:solidFill>
                  <a:srgbClr val="21A7B3"/>
                </a:solidFill>
              </a:rPr>
              <a:t>מועצה + ועד מקומי / נציגות</a:t>
            </a:r>
          </a:p>
          <a:p>
            <a:r>
              <a:rPr lang="he-IL" dirty="0"/>
              <a:t>ניתן להיות </a:t>
            </a:r>
            <a:r>
              <a:rPr lang="he-IL" b="1" u="sng" dirty="0"/>
              <a:t>מועמד</a:t>
            </a:r>
            <a:r>
              <a:rPr lang="he-IL" dirty="0"/>
              <a:t> גם ברשימה למועצה וגם לוועד מקומי/נציגות;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ואולם – חבר ועד מקומי </a:t>
            </a:r>
            <a:r>
              <a:rPr lang="he-IL" b="1" dirty="0">
                <a:solidFill>
                  <a:srgbClr val="21A7B3"/>
                </a:solidFill>
              </a:rPr>
              <a:t>פסול</a:t>
            </a:r>
            <a:r>
              <a:rPr lang="he-IL" dirty="0"/>
              <a:t> מלכהן גם כחבר מועצה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(ייפסל לכהונה לאחר הבחירות)</a:t>
            </a: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ריבוי מועמדויות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4294967295"/>
          </p:nvPr>
        </p:nvSpPr>
        <p:spPr>
          <a:xfrm>
            <a:off x="8666163" y="6308725"/>
            <a:ext cx="477837" cy="288925"/>
          </a:xfr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318B7-7A23-46B4-B76B-10B16BA86880}" type="slidenum">
              <a:rPr kumimoji="0" lang="he-IL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he-IL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8947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71D08-BF6E-46EC-935B-BF67A62EC7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318B7-7A23-46B4-B76B-10B16BA86880}" type="slidenum">
              <a:rPr kumimoji="0" lang="he-IL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D5CDE3-3FDF-462A-868F-35C989C2D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רקע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077576-A887-49EF-B8D8-EC74EBAC3A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/>
          <a:lstStyle/>
          <a:p>
            <a:r>
              <a:rPr lang="he-IL" dirty="0"/>
              <a:t>האמור במצגת זו וההדרכה לפיה הם בגדר מידע כללי בלבד, ואינו מקיף את כל הכללים.</a:t>
            </a:r>
          </a:p>
          <a:p>
            <a:r>
              <a:rPr lang="he-IL" dirty="0"/>
              <a:t>הנוסח המחייב הוא זה הקבוע בהוראות הדין הרלוונטיות.</a:t>
            </a:r>
          </a:p>
          <a:p>
            <a:r>
              <a:rPr lang="he-IL" dirty="0"/>
              <a:t>לאופן הגשת המועמדויות יש משמעויות פוליטיות / ציבוריות / מימוניות, ולכן מנהל הבחירות ויחידת הפיקוח הארצי על הבחירות </a:t>
            </a:r>
            <a:r>
              <a:rPr lang="he-IL" b="1" dirty="0">
                <a:solidFill>
                  <a:srgbClr val="18918C"/>
                </a:solidFill>
              </a:rPr>
              <a:t>אינם מעניקים ייעוץ פרטני </a:t>
            </a:r>
            <a:r>
              <a:rPr lang="he-IL" dirty="0"/>
              <a:t>למגישי המועמדות, רשימות או מועמדים.</a:t>
            </a:r>
          </a:p>
          <a:p>
            <a:r>
              <a:rPr lang="he-IL" dirty="0"/>
              <a:t>הגשת המועמדות בהתאם לכל הוראות הדין ועל-פי הנדרש בחוברות ההגשה – </a:t>
            </a:r>
            <a:r>
              <a:rPr lang="he-IL" b="1" dirty="0">
                <a:solidFill>
                  <a:srgbClr val="18918C"/>
                </a:solidFill>
              </a:rPr>
              <a:t>באחריות המגישים בלבד.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0081130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2BD2A6-FD7A-427F-8C65-D9F198BF1A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>
            <a:normAutofit/>
          </a:bodyPr>
          <a:lstStyle/>
          <a:p>
            <a:r>
              <a:rPr lang="he-IL" dirty="0"/>
              <a:t>2 סוגי הרשימות (למועצה ולוועד מקומי / נציגות) והצעת מועמד שאינה מטעם ראש מועצה מכהן – מחייבים הגשה מטעם קבוצת בוחרים (תומכים).</a:t>
            </a:r>
          </a:p>
          <a:p>
            <a:r>
              <a:rPr lang="he-IL" dirty="0"/>
              <a:t>בחוברות מסוג זה יש לכלול את פרטי התומכים וחתימותיהם.</a:t>
            </a:r>
          </a:p>
          <a:p>
            <a:r>
              <a:rPr lang="he-IL" dirty="0"/>
              <a:t>חתימות תומכים יימסרו רק בתוך החוברות. לא ניתן להגיש חתימות בדפים נפרדים </a:t>
            </a:r>
          </a:p>
          <a:p>
            <a:endParaRPr lang="he-I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CCBA34-1C07-4947-9EA2-459CF6BD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רשימה והצעת מועמד מטעם קבוצת בוחרים (תומכים)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65FED0-C676-4962-AED8-7B566E032A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6163" y="6308725"/>
            <a:ext cx="477837" cy="288925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30</a:t>
            </a:fld>
            <a:endParaRPr lang="he-I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D22E48-19EF-4F27-9786-DE66EE839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1345161" y="4124970"/>
            <a:ext cx="1147028" cy="1611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B99AB-778F-4400-88BC-C4514313E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6" b="2816"/>
          <a:stretch/>
        </p:blipFill>
        <p:spPr>
          <a:xfrm rot="180000">
            <a:off x="4779669" y="4200321"/>
            <a:ext cx="1080000" cy="14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89F683-201B-4531-8A7B-B8EE70EB93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80" b="2480"/>
          <a:stretch/>
        </p:blipFill>
        <p:spPr>
          <a:xfrm rot="180000">
            <a:off x="6276589" y="4200322"/>
            <a:ext cx="1080000" cy="144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3D2330-7FBC-4244-A2BA-1F4F362DDC62}"/>
              </a:ext>
            </a:extLst>
          </p:cNvPr>
          <p:cNvSpPr txBox="1"/>
          <p:nvPr/>
        </p:nvSpPr>
        <p:spPr>
          <a:xfrm>
            <a:off x="590550" y="5765003"/>
            <a:ext cx="3086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18918C"/>
                </a:solidFill>
              </a:rPr>
              <a:t>התומכים בהצעת מועמד </a:t>
            </a:r>
          </a:p>
          <a:p>
            <a:pPr algn="ctr"/>
            <a:r>
              <a:rPr lang="he-IL" dirty="0"/>
              <a:t>בעלי זכות בחירה במועצה האזורית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32A15C-605E-4ED0-8999-2C0A845EA9D8}"/>
              </a:ext>
            </a:extLst>
          </p:cNvPr>
          <p:cNvSpPr txBox="1"/>
          <p:nvPr/>
        </p:nvSpPr>
        <p:spPr>
          <a:xfrm>
            <a:off x="4039737" y="5765003"/>
            <a:ext cx="4105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18918C"/>
                </a:solidFill>
              </a:rPr>
              <a:t>התומכים ברשימה</a:t>
            </a:r>
            <a:r>
              <a:rPr lang="he-IL" dirty="0"/>
              <a:t> </a:t>
            </a:r>
          </a:p>
          <a:p>
            <a:pPr algn="ctr"/>
            <a:r>
              <a:rPr lang="he-IL" dirty="0"/>
              <a:t>בעלי זכות בחירה באזור בו מוגשת הרשימה</a:t>
            </a:r>
          </a:p>
        </p:txBody>
      </p:sp>
    </p:spTree>
    <p:extLst>
      <p:ext uri="{BB962C8B-B14F-4D97-AF65-F5344CB8AC3E}">
        <p14:creationId xmlns:p14="http://schemas.microsoft.com/office/powerpoint/2010/main" val="1281985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C26584-E173-4542-B39E-2456822C0A0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31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46298F-8273-4597-8A41-4FF4CE86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רשימה והצעת מועמד מטעם קבוצת בוחרים (תומכים)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D3B371-6DD9-46EC-BAD4-7E6DF360EC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/>
          <a:lstStyle/>
          <a:p>
            <a:r>
              <a:rPr lang="he-IL" dirty="0"/>
              <a:t>ניתן להחתים תומכים במקביל במספר חוברות, בתנאי שכל </a:t>
            </a:r>
            <a:r>
              <a:rPr lang="he-IL" b="1" dirty="0">
                <a:solidFill>
                  <a:srgbClr val="18918C"/>
                </a:solidFill>
              </a:rPr>
              <a:t>פרטי החוברות יהיו תואמים</a:t>
            </a:r>
            <a:r>
              <a:rPr lang="he-IL" dirty="0"/>
              <a:t>: סדר ופרטי המועמדים, כינוי </a:t>
            </a:r>
            <a:r>
              <a:rPr lang="he-IL" dirty="0" err="1"/>
              <a:t>וכו</a:t>
            </a:r>
            <a:r>
              <a:rPr lang="he-IL" dirty="0"/>
              <a:t>'.</a:t>
            </a:r>
            <a:endParaRPr lang="en-US" dirty="0"/>
          </a:p>
          <a:p>
            <a:r>
              <a:rPr lang="he-IL" dirty="0"/>
              <a:t>כאמור, פערים או שינויים בין החוברות יביאו לפסילתן.</a:t>
            </a:r>
            <a:endParaRPr lang="en-US" dirty="0"/>
          </a:p>
          <a:p>
            <a:r>
              <a:rPr lang="he-IL" dirty="0"/>
              <a:t>אם מספר התומכים מלכתחילה </a:t>
            </a:r>
            <a:r>
              <a:rPr lang="he-IL" b="1" dirty="0">
                <a:solidFill>
                  <a:srgbClr val="18918C"/>
                </a:solidFill>
              </a:rPr>
              <a:t>אינו במספר הנדרש </a:t>
            </a:r>
            <a:r>
              <a:rPr lang="he-IL" dirty="0"/>
              <a:t>– החוברת תיפסל.</a:t>
            </a:r>
            <a:endParaRPr lang="en-US" dirty="0"/>
          </a:p>
          <a:p>
            <a:r>
              <a:rPr lang="he-IL" dirty="0"/>
              <a:t>אם מספר התומכים מלכתחילה הוא </a:t>
            </a:r>
            <a:r>
              <a:rPr lang="he-IL" b="1" dirty="0">
                <a:solidFill>
                  <a:srgbClr val="18918C"/>
                </a:solidFill>
              </a:rPr>
              <a:t>במספר הנדרש</a:t>
            </a:r>
            <a:r>
              <a:rPr lang="he-IL" dirty="0"/>
              <a:t>, אך בהמשך נפסלים תומכים פרטנית – תוכל הרשימה להשלים חתימות תומכים בשלב תיקון הליקויים על גבי טופס ייעודי.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0739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C26584-E173-4542-B39E-2456822C0A0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32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46298F-8273-4597-8A41-4FF4CE86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רשימה והצעת מועמד מטעם קבוצת בוחרים (תומכים) - דגשים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D3B371-6DD9-46EC-BAD4-7E6DF360EC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/>
          <a:lstStyle/>
          <a:p>
            <a:pPr marL="0" indent="0">
              <a:buNone/>
            </a:pPr>
            <a:r>
              <a:rPr lang="he-IL" b="1" dirty="0">
                <a:solidFill>
                  <a:srgbClr val="18918C"/>
                </a:solidFill>
              </a:rPr>
              <a:t>מי יכול לחתום כתומך</a:t>
            </a:r>
          </a:p>
          <a:p>
            <a:r>
              <a:rPr lang="he-IL" dirty="0"/>
              <a:t>כאמור, תומך בהצעת </a:t>
            </a:r>
            <a:r>
              <a:rPr lang="he-IL" dirty="0" smtClean="0"/>
              <a:t>מועמד לראש רשות </a:t>
            </a:r>
            <a:r>
              <a:rPr lang="he-IL" dirty="0"/>
              <a:t>- בעל זכות בחירה במועצה האזורית; תומך ברשימה – בעל זכות בחירה באזור בו מוגשת הרשימה.</a:t>
            </a:r>
            <a:endParaRPr lang="en-US" dirty="0"/>
          </a:p>
          <a:p>
            <a:r>
              <a:rPr lang="he-IL" dirty="0"/>
              <a:t>כל תומך רשאי לחתום בחוברת אחת בלבד לאותו מוסד, כלומר: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תומך יכול לחתום לרשימה למועצה, לרשימה לוועד מקומי / נציגות ולהצעת מועמד (אחת מכל סוג).</a:t>
            </a:r>
          </a:p>
          <a:p>
            <a:r>
              <a:rPr lang="he-IL" dirty="0"/>
              <a:t>חתימה ביותר מחוברת אחת לאותו מוסד – בטלות כל חתימותיו.</a:t>
            </a:r>
            <a:endParaRPr lang="en-US" dirty="0"/>
          </a:p>
          <a:p>
            <a:r>
              <a:rPr lang="he-IL" dirty="0"/>
              <a:t>ריבוי חתימות ברשימה אחת – תיחשב רק חתימה אחת.</a:t>
            </a:r>
            <a:endParaRPr lang="en-US" dirty="0"/>
          </a:p>
          <a:p>
            <a:r>
              <a:rPr lang="he-IL" dirty="0"/>
              <a:t>תומך לא יכול לחזור בו מחתימתו. </a:t>
            </a:r>
            <a:r>
              <a:rPr lang="he-IL" dirty="0" smtClean="0"/>
              <a:t>פטירתו של </a:t>
            </a:r>
            <a:r>
              <a:rPr lang="he-IL" dirty="0"/>
              <a:t>התומך לא </a:t>
            </a:r>
            <a:r>
              <a:rPr lang="he-IL" dirty="0" smtClean="0"/>
              <a:t>פוסלת </a:t>
            </a:r>
            <a:r>
              <a:rPr lang="he-IL" dirty="0"/>
              <a:t>את חתימתו.</a:t>
            </a:r>
            <a:endParaRPr lang="en-US" dirty="0"/>
          </a:p>
          <a:p>
            <a:r>
              <a:rPr lang="he-IL" dirty="0"/>
              <a:t>מועמד ברשימה יכול לחתום גם כתומך.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57664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C26584-E173-4542-B39E-2456822C0A0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33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46298F-8273-4597-8A41-4FF4CE867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רשימה והצעת מועמד מטעם קבוצת בוחרים (תומכים)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D3B371-6DD9-46EC-BAD4-7E6DF360ECD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>
                <a:solidFill>
                  <a:srgbClr val="18918C"/>
                </a:solidFill>
              </a:rPr>
              <a:t>תצהיר מאמת של בא </a:t>
            </a:r>
            <a:r>
              <a:rPr lang="he-IL" b="1" dirty="0" err="1">
                <a:solidFill>
                  <a:srgbClr val="18918C"/>
                </a:solidFill>
              </a:rPr>
              <a:t>כח</a:t>
            </a:r>
            <a:r>
              <a:rPr lang="he-IL" b="1" dirty="0">
                <a:solidFill>
                  <a:srgbClr val="18918C"/>
                </a:solidFill>
              </a:rPr>
              <a:t> הרשימה</a:t>
            </a:r>
          </a:p>
          <a:p>
            <a:r>
              <a:rPr lang="he-IL" dirty="0"/>
              <a:t>לצורך אימות חתימות התומכים, בא </a:t>
            </a:r>
            <a:r>
              <a:rPr lang="he-IL" dirty="0" err="1"/>
              <a:t>כח</a:t>
            </a:r>
            <a:r>
              <a:rPr lang="he-IL" dirty="0"/>
              <a:t> הרשימה/ הצעת המועמד </a:t>
            </a:r>
            <a:r>
              <a:rPr lang="he-IL" dirty="0" smtClean="0"/>
              <a:t>יאמת את החתימות, ו</a:t>
            </a:r>
            <a:r>
              <a:rPr lang="he-IL" b="1" dirty="0" smtClean="0">
                <a:solidFill>
                  <a:srgbClr val="18918C"/>
                </a:solidFill>
              </a:rPr>
              <a:t>יחתום </a:t>
            </a:r>
            <a:r>
              <a:rPr lang="he-IL" b="1" dirty="0">
                <a:solidFill>
                  <a:srgbClr val="18918C"/>
                </a:solidFill>
              </a:rPr>
              <a:t>על תצהיר </a:t>
            </a:r>
            <a:r>
              <a:rPr lang="he-IL" dirty="0"/>
              <a:t>בפני </a:t>
            </a:r>
            <a:r>
              <a:rPr lang="he-IL" dirty="0" smtClean="0"/>
              <a:t>עו"ד </a:t>
            </a:r>
          </a:p>
          <a:p>
            <a:r>
              <a:rPr lang="he-IL" dirty="0" smtClean="0"/>
              <a:t>בהעדר </a:t>
            </a:r>
            <a:r>
              <a:rPr lang="he-IL" dirty="0"/>
              <a:t>תצהיר חתום, מנהל הבחירות לא יקבל את החוברת (ואם יקבל אותה, היא תיפסל בהמשך).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7604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9264E9-4DA7-454F-945E-D0D9DD5B1E7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34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21A63D-1F37-499F-90FA-A480EF7B5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בא </a:t>
            </a:r>
            <a:r>
              <a:rPr lang="he-IL" dirty="0" err="1"/>
              <a:t>כח</a:t>
            </a:r>
            <a:r>
              <a:rPr lang="he-IL" dirty="0"/>
              <a:t> הרשימה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CF8B61-AA7F-46BB-871F-D7DF143DB02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solidFill>
                  <a:srgbClr val="18918C"/>
                </a:solidFill>
              </a:rPr>
              <a:t>בכל סוגי חוברות המועמדות </a:t>
            </a:r>
            <a:r>
              <a:rPr lang="he-IL" dirty="0"/>
              <a:t>רשאים להופיע פרטי בא </a:t>
            </a:r>
            <a:r>
              <a:rPr lang="he-IL" dirty="0" err="1"/>
              <a:t>כח</a:t>
            </a:r>
            <a:r>
              <a:rPr lang="he-IL" dirty="0"/>
              <a:t> הרשימה וממלא מקומו (אין צורך בחתימה).</a:t>
            </a:r>
          </a:p>
          <a:p>
            <a:r>
              <a:rPr lang="he-IL" dirty="0"/>
              <a:t>חתימת בא </a:t>
            </a:r>
            <a:r>
              <a:rPr lang="he-IL" dirty="0" err="1"/>
              <a:t>כח</a:t>
            </a:r>
            <a:r>
              <a:rPr lang="he-IL" dirty="0"/>
              <a:t> הרשימה נדרשת רק בתצהיר אימות חתימות התומכים בכל החוברות (למעט הצעת מועמד ראש מועצה מכהן).</a:t>
            </a:r>
          </a:p>
          <a:p>
            <a:r>
              <a:rPr lang="he-IL" dirty="0"/>
              <a:t>רשאי לשמש בתפקיד מי שמלאו לו 18 שנים ומעלה.</a:t>
            </a:r>
          </a:p>
          <a:p>
            <a:r>
              <a:rPr lang="he-IL" dirty="0"/>
              <a:t>שמות באי </a:t>
            </a:r>
            <a:r>
              <a:rPr lang="he-IL" dirty="0" err="1"/>
              <a:t>כח</a:t>
            </a:r>
            <a:r>
              <a:rPr lang="he-IL" dirty="0"/>
              <a:t> הרשימות (וממלאי מקומם) שנמסרו בחוברות יפורסמו בהודעת הבחירות מטעם מנהל הבחירות.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9842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91210E-FD4A-40F4-BD96-D3C93620AF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35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47202C-D1CA-4CB6-8572-421AD1A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בא </a:t>
            </a:r>
            <a:r>
              <a:rPr lang="he-IL" dirty="0" err="1"/>
              <a:t>כח</a:t>
            </a:r>
            <a:r>
              <a:rPr lang="he-IL" dirty="0"/>
              <a:t> הרשימה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1D6B62-81C0-4D7E-BA76-008E4F0A04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אין הליך החלפת בא </a:t>
            </a:r>
            <a:r>
              <a:rPr lang="he-IL" dirty="0" err="1"/>
              <a:t>כח</a:t>
            </a:r>
            <a:r>
              <a:rPr lang="he-IL" dirty="0"/>
              <a:t> רשימה. בא </a:t>
            </a:r>
            <a:r>
              <a:rPr lang="he-IL" dirty="0" err="1"/>
              <a:t>כח</a:t>
            </a:r>
            <a:r>
              <a:rPr lang="he-IL" dirty="0"/>
              <a:t> רשימה רשאי להתפטר בהודעה בכתב למנהל הבחירות.</a:t>
            </a:r>
          </a:p>
          <a:p>
            <a:r>
              <a:rPr lang="he-IL" dirty="0"/>
              <a:t>אם לא מופיעים פרטי בא </a:t>
            </a:r>
            <a:r>
              <a:rPr lang="he-IL" dirty="0" err="1"/>
              <a:t>כח</a:t>
            </a:r>
            <a:r>
              <a:rPr lang="he-IL" dirty="0"/>
              <a:t> הרשימה וממלא מקומו בחוברת, או שהם התפטרו לאחר הגשת החוברת:</a:t>
            </a:r>
          </a:p>
          <a:p>
            <a:pPr lvl="1"/>
            <a:r>
              <a:rPr lang="he-IL" dirty="0"/>
              <a:t>ברשימת מועמדים - המועמדים הראשון והשני ברשימה יהיו בא </a:t>
            </a:r>
            <a:r>
              <a:rPr lang="he-IL" dirty="0" err="1"/>
              <a:t>כח</a:t>
            </a:r>
            <a:r>
              <a:rPr lang="he-IL" dirty="0"/>
              <a:t> הרשימה וממלא מקומו.</a:t>
            </a:r>
          </a:p>
          <a:p>
            <a:pPr lvl="1"/>
            <a:r>
              <a:rPr lang="he-IL" dirty="0"/>
              <a:t>בהצעת מועמד </a:t>
            </a:r>
            <a:r>
              <a:rPr lang="he-IL" dirty="0" smtClean="0"/>
              <a:t>– התומך הראשון יהיה ב"כ והתומך השני מ"מ</a:t>
            </a:r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C24371-88A8-4821-828B-DF943B9A3ABB}"/>
              </a:ext>
            </a:extLst>
          </p:cNvPr>
          <p:cNvSpPr/>
          <p:nvPr/>
        </p:nvSpPr>
        <p:spPr>
          <a:xfrm>
            <a:off x="2335339" y="4925842"/>
            <a:ext cx="4473321" cy="917414"/>
          </a:xfrm>
          <a:prstGeom prst="roundRect">
            <a:avLst/>
          </a:prstGeom>
          <a:solidFill>
            <a:srgbClr val="F8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buClr>
                <a:srgbClr val="0070C0"/>
              </a:buClr>
            </a:pPr>
            <a:r>
              <a:rPr lang="he-IL" dirty="0">
                <a:solidFill>
                  <a:schemeClr val="tx1"/>
                </a:solidFill>
              </a:rPr>
              <a:t>מאחר שאין במוא"ז הגשת מועמדות מטעם סיעות ומפלגות, לא קיים תפקיד של בא </a:t>
            </a:r>
            <a:r>
              <a:rPr lang="he-IL" dirty="0" err="1">
                <a:solidFill>
                  <a:schemeClr val="tx1"/>
                </a:solidFill>
              </a:rPr>
              <a:t>כח</a:t>
            </a:r>
            <a:r>
              <a:rPr lang="he-IL" dirty="0">
                <a:solidFill>
                  <a:schemeClr val="tx1"/>
                </a:solidFill>
              </a:rPr>
              <a:t> סיעה/ מפלגה</a:t>
            </a:r>
          </a:p>
        </p:txBody>
      </p:sp>
    </p:spTree>
    <p:extLst>
      <p:ext uri="{BB962C8B-B14F-4D97-AF65-F5344CB8AC3E}">
        <p14:creationId xmlns:p14="http://schemas.microsoft.com/office/powerpoint/2010/main" val="167754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3B0906-6735-4DA7-9202-C2C9E19FC7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36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33D0AC-13DE-4585-8ABA-7AF4EC27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בא </a:t>
            </a:r>
            <a:r>
              <a:rPr lang="he-IL" dirty="0" err="1"/>
              <a:t>כח</a:t>
            </a:r>
            <a:r>
              <a:rPr lang="he-IL" dirty="0"/>
              <a:t> הרשימה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3CE769-9176-4D83-BEEB-963052ADED4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>
                <a:solidFill>
                  <a:srgbClr val="18918C"/>
                </a:solidFill>
              </a:rPr>
              <a:t>עיקרי תפקידי בא </a:t>
            </a:r>
            <a:r>
              <a:rPr lang="he-IL" dirty="0" err="1">
                <a:solidFill>
                  <a:srgbClr val="18918C"/>
                </a:solidFill>
              </a:rPr>
              <a:t>כח</a:t>
            </a:r>
            <a:r>
              <a:rPr lang="he-IL" dirty="0">
                <a:solidFill>
                  <a:srgbClr val="18918C"/>
                </a:solidFill>
              </a:rPr>
              <a:t> הרשימה</a:t>
            </a:r>
          </a:p>
          <a:p>
            <a:r>
              <a:rPr lang="he-IL" dirty="0"/>
              <a:t>קבלת הודעה על ליקויים ותיקון הליקויים</a:t>
            </a:r>
          </a:p>
          <a:p>
            <a:r>
              <a:rPr lang="he-IL" dirty="0"/>
              <a:t>קבלת הודעה על החלטת מנהל הבחירות לאישור או סירוב לאשר</a:t>
            </a:r>
          </a:p>
          <a:p>
            <a:r>
              <a:rPr lang="he-IL" dirty="0"/>
              <a:t>זכאות לעתור לביהמ"ש נגד החלטת מנהל הבחירות בעניין אישור רשימות והצעות מועמד</a:t>
            </a:r>
          </a:p>
          <a:p>
            <a:r>
              <a:rPr lang="he-IL" dirty="0"/>
              <a:t>הליכי אישור דוגמאות פתקי ההצבעה ע"י מנהל הבחירות ואספקת הפתקים</a:t>
            </a:r>
          </a:p>
          <a:p>
            <a:r>
              <a:rPr lang="he-IL" dirty="0"/>
              <a:t>נוכחות במטה קליטת הקלפיות (לצד ועדת הבחירות) בצאת יום הבחירות ובהליך ספירת קולות המעטפות החיצוניות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A011C-F9EF-404C-849C-D940CB22F451}"/>
              </a:ext>
            </a:extLst>
          </p:cNvPr>
          <p:cNvSpPr txBox="1"/>
          <p:nvPr/>
        </p:nvSpPr>
        <p:spPr>
          <a:xfrm>
            <a:off x="1634219" y="5519340"/>
            <a:ext cx="5875561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לאחר אישור הצעות המועמד, נציג אחד מטעם כל מועמד לראשות המועצה רשאי להשתתף בישיבות ועדת הבחירות (ללא זכות הצבעה).</a:t>
            </a:r>
          </a:p>
        </p:txBody>
      </p:sp>
    </p:spTree>
    <p:extLst>
      <p:ext uri="{BB962C8B-B14F-4D97-AF65-F5344CB8AC3E}">
        <p14:creationId xmlns:p14="http://schemas.microsoft.com/office/powerpoint/2010/main" val="3845758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6D718E-0186-4E88-963A-27ECB781A0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37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14F0F4-4468-417E-8E87-F5F69BD0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עירבון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EBA7E3-6362-451E-8547-7D87C4F970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b="1" dirty="0">
                <a:solidFill>
                  <a:srgbClr val="18918C"/>
                </a:solidFill>
              </a:rPr>
              <a:t>רק </a:t>
            </a:r>
            <a:r>
              <a:rPr lang="he-IL" dirty="0"/>
              <a:t>מועמד לראשות המועצה מטעם קבוצת בוחרים (תומכים) נדרש להגיש עירבון.</a:t>
            </a:r>
          </a:p>
          <a:p>
            <a:r>
              <a:rPr lang="he-IL" dirty="0"/>
              <a:t>גובה העירבון נקבע </a:t>
            </a:r>
            <a:r>
              <a:rPr lang="he-IL" dirty="0" smtClean="0"/>
              <a:t>לפי </a:t>
            </a:r>
            <a:r>
              <a:rPr lang="he-IL" dirty="0"/>
              <a:t>מספר התושבים במועצה האזורית: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079B22-FC0B-4FC6-949F-5C79EE6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169"/>
              </p:ext>
            </p:extLst>
          </p:nvPr>
        </p:nvGraphicFramePr>
        <p:xfrm>
          <a:off x="2857501" y="3565048"/>
          <a:ext cx="4172902" cy="2438400"/>
        </p:xfrm>
        <a:graphic>
          <a:graphicData uri="http://schemas.openxmlformats.org/drawingml/2006/table">
            <a:tbl>
              <a:tblPr rtl="1" bandRow="1">
                <a:tableStyleId>{5FD0F851-EC5A-4D38-B0AD-8093EC10F338}</a:tableStyleId>
              </a:tblPr>
              <a:tblGrid>
                <a:gridCol w="2449025">
                  <a:extLst>
                    <a:ext uri="{9D8B030D-6E8A-4147-A177-3AD203B41FA5}">
                      <a16:colId xmlns:a16="http://schemas.microsoft.com/office/drawing/2014/main" val="2535388685"/>
                    </a:ext>
                  </a:extLst>
                </a:gridCol>
                <a:gridCol w="1723877">
                  <a:extLst>
                    <a:ext uri="{9D8B030D-6E8A-4147-A177-3AD203B41FA5}">
                      <a16:colId xmlns:a16="http://schemas.microsoft.com/office/drawing/2014/main" val="10707551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מספר התושבים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/>
                      </a:r>
                      <a:br>
                        <a:rPr lang="en-US" sz="2000" b="1" dirty="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</a:b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ביום הקובע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סכום העירבון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2238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עד 5,000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>
                          <a:effectLst/>
                          <a:cs typeface="+mn-cs"/>
                        </a:rPr>
                        <a:t>5,000 ₪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4920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 5,001</a:t>
                      </a:r>
                      <a:r>
                        <a:rPr lang="he-IL" sz="200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עד 25,000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>
                          <a:effectLst/>
                          <a:cs typeface="+mn-cs"/>
                        </a:rPr>
                        <a:t>9,000 ₪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9730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 25,001</a:t>
                      </a:r>
                      <a:r>
                        <a:rPr lang="he-IL" sz="200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עד 100,000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>
                          <a:effectLst/>
                          <a:cs typeface="+mn-cs"/>
                        </a:rPr>
                        <a:t>23,000 ₪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8230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למעלה מ-100,000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effectLst/>
                          <a:cs typeface="+mn-cs"/>
                        </a:rPr>
                        <a:t>28,000 ₪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4447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368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73068-78F2-46C8-BA52-41FBA8F0BD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38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26F4E1-D206-489C-B345-0B58CEC14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עירבון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65BCD-7B39-4520-9DD8-D294080976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>
            <a:normAutofit/>
          </a:bodyPr>
          <a:lstStyle/>
          <a:p>
            <a:r>
              <a:rPr lang="he-IL" dirty="0"/>
              <a:t>העירבון בשיק בנקאי לפקודת משרד הפנים.</a:t>
            </a:r>
          </a:p>
          <a:p>
            <a:r>
              <a:rPr lang="he-IL" dirty="0"/>
              <a:t>מנהל הבחירות ינפק אישור על קבלת העירבון.</a:t>
            </a:r>
          </a:p>
          <a:p>
            <a:r>
              <a:rPr lang="he-IL" dirty="0"/>
              <a:t>המועד האחרון למסירת עירבון הוא המועד האחרון להגשת הרשימות (</a:t>
            </a:r>
            <a:r>
              <a:rPr lang="he-IL" dirty="0" smtClean="0"/>
              <a:t>21.09.23 בשעה 21:00). מועמד </a:t>
            </a:r>
            <a:r>
              <a:rPr lang="he-IL" dirty="0"/>
              <a:t>לראש הרשות שלא </a:t>
            </a:r>
            <a:r>
              <a:rPr lang="he-IL" dirty="0" smtClean="0"/>
              <a:t>ימסור </a:t>
            </a:r>
            <a:r>
              <a:rPr lang="he-IL" dirty="0"/>
              <a:t>עירבון </a:t>
            </a:r>
            <a:r>
              <a:rPr lang="he-IL" dirty="0" smtClean="0"/>
              <a:t>עד למועד </a:t>
            </a:r>
            <a:r>
              <a:rPr lang="he-IL" dirty="0"/>
              <a:t>זה – </a:t>
            </a:r>
            <a:r>
              <a:rPr lang="he-IL" dirty="0" smtClean="0"/>
              <a:t>ייפסל.</a:t>
            </a:r>
            <a:endParaRPr lang="en-US" dirty="0"/>
          </a:p>
          <a:p>
            <a:r>
              <a:rPr lang="he-IL" dirty="0"/>
              <a:t>בחוברות המועמדות להצעת מועמד מטעם קבוצת בוחרים (תומכים) קיים טופס למילוי פרטי חשבון בנק להחזרת העירבון, במקרים בהם יש זכאות.</a:t>
            </a:r>
          </a:p>
          <a:p>
            <a:endParaRPr lang="he-IL" dirty="0"/>
          </a:p>
          <a:p>
            <a:r>
              <a:rPr lang="he-IL" dirty="0"/>
              <a:t>העירבון למועמד "חדש" במועצה האזורית </a:t>
            </a:r>
            <a:r>
              <a:rPr lang="he-IL" b="1" dirty="0" smtClean="0">
                <a:solidFill>
                  <a:srgbClr val="18918C"/>
                </a:solidFill>
              </a:rPr>
              <a:t>עמק יזרעאל</a:t>
            </a:r>
            <a:r>
              <a:rPr lang="he-IL" dirty="0" smtClean="0"/>
              <a:t> </a:t>
            </a:r>
            <a:r>
              <a:rPr lang="he-IL" dirty="0"/>
              <a:t>הוא </a:t>
            </a:r>
            <a:r>
              <a:rPr lang="he-IL" b="1" dirty="0" smtClean="0">
                <a:solidFill>
                  <a:srgbClr val="18918C"/>
                </a:solidFill>
              </a:rPr>
              <a:t>23,000</a:t>
            </a:r>
            <a:r>
              <a:rPr lang="he-IL" dirty="0" smtClean="0"/>
              <a:t> </a:t>
            </a:r>
            <a:r>
              <a:rPr lang="he-IL" dirty="0"/>
              <a:t>₪.</a:t>
            </a: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4A7A3E-22EA-3763-B0A5-1AB0CF850CDB}"/>
              </a:ext>
            </a:extLst>
          </p:cNvPr>
          <p:cNvSpPr/>
          <p:nvPr/>
        </p:nvSpPr>
        <p:spPr>
          <a:xfrm>
            <a:off x="0" y="7024914"/>
            <a:ext cx="2800350" cy="752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FF0000"/>
                </a:solidFill>
              </a:rPr>
              <a:t>למנהל הבחירות: נא למלא את הנתונים המתאימים לרשות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8CC38686-9E6A-D353-ED63-9C0302AF5F90}"/>
              </a:ext>
            </a:extLst>
          </p:cNvPr>
          <p:cNvSpPr/>
          <p:nvPr/>
        </p:nvSpPr>
        <p:spPr>
          <a:xfrm>
            <a:off x="166915" y="6095999"/>
            <a:ext cx="508000" cy="551543"/>
          </a:xfrm>
          <a:prstGeom prst="rect">
            <a:avLst/>
          </a:prstGeom>
          <a:solidFill>
            <a:srgbClr val="EFB2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8504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381133-AE9E-4C47-82D9-60AC9C1C60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39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BA1E15-4C6D-4515-A6DC-2E6ECBDB5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 ליקויים - סיכום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8F4A75-F70D-4CE5-A797-9FEC9BE24BC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החוק מגדיר ליקויים שונים בחוברות המועמדות, שעיקריהם פורטו להלן.</a:t>
            </a:r>
          </a:p>
          <a:p>
            <a:endParaRPr lang="he-IL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FA2E48-4733-4C3F-B5B2-F583D1DAC536}"/>
              </a:ext>
            </a:extLst>
          </p:cNvPr>
          <p:cNvSpPr/>
          <p:nvPr/>
        </p:nvSpPr>
        <p:spPr>
          <a:xfrm>
            <a:off x="5219700" y="2553494"/>
            <a:ext cx="2768600" cy="787400"/>
          </a:xfrm>
          <a:prstGeom prst="roundRect">
            <a:avLst/>
          </a:prstGeom>
          <a:solidFill>
            <a:srgbClr val="0033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ליקויים שאינם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he-IL" sz="2400" b="1" dirty="0"/>
              <a:t>ניתנים לתיקון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C856C-B5C6-4171-90DE-A69EC0C34C6E}"/>
              </a:ext>
            </a:extLst>
          </p:cNvPr>
          <p:cNvSpPr txBox="1"/>
          <p:nvPr/>
        </p:nvSpPr>
        <p:spPr>
          <a:xfrm>
            <a:off x="4121150" y="3569929"/>
            <a:ext cx="4121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מנהל הבחירות יסרב לקבל את החוברת,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או שהיא תיפסל בעקבות הבדיקה המעמיקה.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7196C2-9B32-4666-B814-571B62462198}"/>
              </a:ext>
            </a:extLst>
          </p:cNvPr>
          <p:cNvSpPr/>
          <p:nvPr/>
        </p:nvSpPr>
        <p:spPr>
          <a:xfrm>
            <a:off x="990600" y="2553494"/>
            <a:ext cx="2768600" cy="787400"/>
          </a:xfrm>
          <a:prstGeom prst="roundRect">
            <a:avLst/>
          </a:prstGeom>
          <a:solidFill>
            <a:srgbClr val="0033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ליקויים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he-IL" sz="2400" b="1" dirty="0"/>
              <a:t>ניתנים לתיקון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DA6E54-CECB-4838-A43B-D8C47C344083}"/>
              </a:ext>
            </a:extLst>
          </p:cNvPr>
          <p:cNvSpPr txBox="1"/>
          <p:nvPr/>
        </p:nvSpPr>
        <p:spPr>
          <a:xfrm>
            <a:off x="349250" y="3606800"/>
            <a:ext cx="3816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מנהל הבחירות יאפשר לתקן את הליקויים בהתאם להוראות ולמועדים הקבועים בחוק.</a:t>
            </a:r>
          </a:p>
        </p:txBody>
      </p:sp>
    </p:spTree>
    <p:extLst>
      <p:ext uri="{BB962C8B-B14F-4D97-AF65-F5344CB8AC3E}">
        <p14:creationId xmlns:p14="http://schemas.microsoft.com/office/powerpoint/2010/main" val="552407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883460-1F19-4A98-8E44-986AF18BD8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DC42F0-8303-4E23-BD0E-1D05E89E6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עיקרי הבסיס החוקי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17C35A-816D-4EFD-A8B3-0A04808787F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המידע המוצג מעודכן בהתאם לתיקוני החקיקה (פורסמו ברשומות ביום (13.7.23) ולתיקוני התקנות (פורסמו ביום 15.8.23).</a:t>
            </a:r>
          </a:p>
          <a:p>
            <a:r>
              <a:rPr lang="he-IL" dirty="0"/>
              <a:t>במועצות אזוריות ביו"ש – חלים ההוראות והכללים מכוח הדינים החלים באזור.</a:t>
            </a:r>
          </a:p>
          <a:p>
            <a:endParaRPr lang="en-US" dirty="0"/>
          </a:p>
          <a:p>
            <a:endParaRPr lang="he-IL" dirty="0"/>
          </a:p>
        </p:txBody>
      </p:sp>
      <p:sp>
        <p:nvSpPr>
          <p:cNvPr id="3" name="מלבן: פינה מקופלת 2">
            <a:extLst>
              <a:ext uri="{FF2B5EF4-FFF2-40B4-BE49-F238E27FC236}">
                <a16:creationId xmlns:a16="http://schemas.microsoft.com/office/drawing/2014/main" id="{DC5C69A2-0FDF-4559-2AF6-1E69D5C18D29}"/>
              </a:ext>
            </a:extLst>
          </p:cNvPr>
          <p:cNvSpPr/>
          <p:nvPr/>
        </p:nvSpPr>
        <p:spPr>
          <a:xfrm>
            <a:off x="5325892" y="1515635"/>
            <a:ext cx="2880000" cy="1059110"/>
          </a:xfrm>
          <a:prstGeom prst="foldedCorner">
            <a:avLst/>
          </a:prstGeom>
          <a:solidFill>
            <a:srgbClr val="1891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/>
            <a:r>
              <a:rPr lang="he-IL" sz="2000" b="1" dirty="0"/>
              <a:t>חוק המועצות האזוריות (מועד בחירות כלליות), תשנ"ד-1994</a:t>
            </a:r>
            <a:endParaRPr lang="he-IL" dirty="0"/>
          </a:p>
        </p:txBody>
      </p:sp>
      <p:sp>
        <p:nvSpPr>
          <p:cNvPr id="4" name="מלבן: פינה מקופלת 3">
            <a:extLst>
              <a:ext uri="{FF2B5EF4-FFF2-40B4-BE49-F238E27FC236}">
                <a16:creationId xmlns:a16="http://schemas.microsoft.com/office/drawing/2014/main" id="{833D342E-A7DE-A85C-FF17-154B1E71203C}"/>
              </a:ext>
            </a:extLst>
          </p:cNvPr>
          <p:cNvSpPr/>
          <p:nvPr/>
        </p:nvSpPr>
        <p:spPr>
          <a:xfrm>
            <a:off x="3132000" y="3429000"/>
            <a:ext cx="2880000" cy="1059110"/>
          </a:xfrm>
          <a:prstGeom prst="foldedCorner">
            <a:avLst/>
          </a:prstGeom>
          <a:solidFill>
            <a:srgbClr val="1891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/>
            <a:r>
              <a:rPr lang="he-IL" sz="2000" b="1" dirty="0"/>
              <a:t>צו המועצות המקומיות (מועצות אזוריות), תשי"ח-1958</a:t>
            </a:r>
            <a:endParaRPr lang="he-IL" dirty="0"/>
          </a:p>
        </p:txBody>
      </p:sp>
      <p:sp>
        <p:nvSpPr>
          <p:cNvPr id="5" name="מלבן: פינה מקופלת 4">
            <a:extLst>
              <a:ext uri="{FF2B5EF4-FFF2-40B4-BE49-F238E27FC236}">
                <a16:creationId xmlns:a16="http://schemas.microsoft.com/office/drawing/2014/main" id="{3D5DCA58-5156-42BF-F204-924C35E304F5}"/>
              </a:ext>
            </a:extLst>
          </p:cNvPr>
          <p:cNvSpPr/>
          <p:nvPr/>
        </p:nvSpPr>
        <p:spPr>
          <a:xfrm>
            <a:off x="1122925" y="1494972"/>
            <a:ext cx="2880000" cy="1059110"/>
          </a:xfrm>
          <a:prstGeom prst="foldedCorner">
            <a:avLst/>
          </a:prstGeom>
          <a:solidFill>
            <a:srgbClr val="1891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/>
            <a:r>
              <a:rPr lang="he-IL" sz="2000" b="1" dirty="0"/>
              <a:t>חוק המועצות האזוריות (בחירת ראש המועצה), תשמ"ח-1988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2608929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F70A94-3F09-4E71-B2FE-F9B19C6D72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40</a:t>
            </a:fld>
            <a:endParaRPr lang="he-I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BDD5F7-ED77-4B36-ABE1-74FB2645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5" y="194904"/>
            <a:ext cx="6967686" cy="1325563"/>
          </a:xfrm>
        </p:spPr>
        <p:txBody>
          <a:bodyPr/>
          <a:lstStyle/>
          <a:p>
            <a:r>
              <a:rPr lang="he-IL" dirty="0"/>
              <a:t>סוגי ליקויים - סיכום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E83052-47CC-42EA-BE8A-5366C577F9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>
                <a:solidFill>
                  <a:srgbClr val="18918C"/>
                </a:solidFill>
              </a:rPr>
              <a:t>ליקויים שאינם ניתנים לתיקון – חובת פסילה</a:t>
            </a:r>
          </a:p>
          <a:p>
            <a:pPr marL="0" indent="0">
              <a:buNone/>
            </a:pPr>
            <a:endParaRPr lang="he-IL" dirty="0"/>
          </a:p>
          <a:p>
            <a:endParaRPr lang="he-IL" sz="2000" dirty="0"/>
          </a:p>
          <a:p>
            <a:endParaRPr lang="he-IL" dirty="0"/>
          </a:p>
          <a:p>
            <a:endParaRPr lang="he-IL" dirty="0"/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63161BA0-1345-4FC1-A80A-C9143973B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96948"/>
              </p:ext>
            </p:extLst>
          </p:nvPr>
        </p:nvGraphicFramePr>
        <p:xfrm>
          <a:off x="855913" y="2650192"/>
          <a:ext cx="7144835" cy="312487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3466645">
                  <a:extLst>
                    <a:ext uri="{9D8B030D-6E8A-4147-A177-3AD203B41FA5}">
                      <a16:colId xmlns:a16="http://schemas.microsoft.com/office/drawing/2014/main" val="2267831445"/>
                    </a:ext>
                  </a:extLst>
                </a:gridCol>
                <a:gridCol w="3678190">
                  <a:extLst>
                    <a:ext uri="{9D8B030D-6E8A-4147-A177-3AD203B41FA5}">
                      <a16:colId xmlns:a16="http://schemas.microsoft.com/office/drawing/2014/main" val="2855287844"/>
                    </a:ext>
                  </a:extLst>
                </a:gridCol>
              </a:tblGrid>
              <a:tr h="471298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הליקוי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הערות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80362"/>
                  </a:ext>
                </a:extLst>
              </a:tr>
              <a:tr h="82477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רשימה / הצעת מועמד מטעם קבוצת בוחרים (תומכים), הכוללת מראש </a:t>
                      </a:r>
                      <a:r>
                        <a:rPr lang="he-IL" sz="1800" b="1" dirty="0">
                          <a:solidFill>
                            <a:srgbClr val="18918C"/>
                          </a:solidFill>
                        </a:rPr>
                        <a:t>מספר לא מספיק של חותמים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ניתן להשלים חתימות בשל פסילת תומכים ספציפיים, אם מראש מספר החתימות היה מספיק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603315"/>
                  </a:ext>
                </a:extLst>
              </a:tr>
              <a:tr h="82477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רשימה / הצעת מועמד מטעם קבוצת בוחרים (תומכים), </a:t>
                      </a:r>
                      <a:r>
                        <a:rPr lang="he-IL" sz="1800" b="1" dirty="0">
                          <a:solidFill>
                            <a:srgbClr val="18918C"/>
                          </a:solidFill>
                        </a:rPr>
                        <a:t>ללא תצהיר </a:t>
                      </a:r>
                      <a:r>
                        <a:rPr lang="he-IL" sz="1800" dirty="0"/>
                        <a:t>בא </a:t>
                      </a:r>
                      <a:r>
                        <a:rPr lang="he-IL" sz="1800" dirty="0" err="1"/>
                        <a:t>כח</a:t>
                      </a:r>
                      <a:r>
                        <a:rPr lang="he-IL" sz="1800" dirty="0"/>
                        <a:t> הרשימה לאימות החתימות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755718"/>
                  </a:ext>
                </a:extLst>
              </a:tr>
              <a:tr h="82477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הצעת מועמד מטעם קבוצת בוחרים (תומכים),</a:t>
                      </a:r>
                      <a:r>
                        <a:rPr lang="he-IL" dirty="0"/>
                        <a:t> שלא ניתן לגביה </a:t>
                      </a:r>
                      <a:r>
                        <a:rPr lang="he-IL" b="1" dirty="0">
                          <a:solidFill>
                            <a:srgbClr val="18918C"/>
                          </a:solidFill>
                        </a:rPr>
                        <a:t>עירבון </a:t>
                      </a:r>
                      <a:r>
                        <a:rPr lang="he-IL" dirty="0"/>
                        <a:t>במועד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057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582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F70A94-3F09-4E71-B2FE-F9B19C6D72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41</a:t>
            </a:fld>
            <a:endParaRPr lang="he-I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BDD5F7-ED77-4B36-ABE1-74FB2645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5" y="194904"/>
            <a:ext cx="6967686" cy="1325563"/>
          </a:xfrm>
        </p:spPr>
        <p:txBody>
          <a:bodyPr/>
          <a:lstStyle/>
          <a:p>
            <a:r>
              <a:rPr lang="he-IL" dirty="0"/>
              <a:t>סוגי ליקויים - סיכום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E83052-47CC-42EA-BE8A-5366C577F9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>
                <a:solidFill>
                  <a:srgbClr val="18918C"/>
                </a:solidFill>
              </a:rPr>
              <a:t>ליקויים שאינם ניתנים לתיקון – חובת פסילה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r>
              <a:rPr lang="he-IL" sz="2000" dirty="0"/>
              <a:t>רשימה שלא הוגשה במועד – לא תתקבל.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D437BD5-0BA9-48BD-BA2C-3DC7C23D7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21527"/>
              </p:ext>
            </p:extLst>
          </p:nvPr>
        </p:nvGraphicFramePr>
        <p:xfrm>
          <a:off x="770087" y="2159135"/>
          <a:ext cx="7316487" cy="3207688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4340074">
                  <a:extLst>
                    <a:ext uri="{9D8B030D-6E8A-4147-A177-3AD203B41FA5}">
                      <a16:colId xmlns:a16="http://schemas.microsoft.com/office/drawing/2014/main" val="2267831445"/>
                    </a:ext>
                  </a:extLst>
                </a:gridCol>
                <a:gridCol w="2976413">
                  <a:extLst>
                    <a:ext uri="{9D8B030D-6E8A-4147-A177-3AD203B41FA5}">
                      <a16:colId xmlns:a16="http://schemas.microsoft.com/office/drawing/2014/main" val="2855287844"/>
                    </a:ext>
                  </a:extLst>
                </a:gridCol>
              </a:tblGrid>
              <a:tr h="552284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הליקוי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הערות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80362"/>
                  </a:ext>
                </a:extLst>
              </a:tr>
              <a:tr h="116241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רשימה למועצה שמספר המועמדים בה קטן מ-3, לרבות בשל אי-צירוף כתב הסכמת מועמד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אם פחת מספר המועמדים הנדרש בשל פסילת מועמד מסוים, הדבר אינו פוסל את הרשימה (ואין הוספת מועמד אחר)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2905"/>
                  </a:ext>
                </a:extLst>
              </a:tr>
              <a:tr h="55228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/>
                        <a:t>רשימה שבוצעו בה החלפות או שינויים</a:t>
                      </a:r>
                      <a:r>
                        <a:rPr lang="he-IL" sz="1800" b="1" dirty="0"/>
                        <a:t>: החלפת מועמד, מחיקה או הוספה של מועמד, שינוי בסדר הרישום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674871"/>
                  </a:ext>
                </a:extLst>
              </a:tr>
              <a:tr h="55228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רשימה שלא הוגשה על גבי החוברות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לרבות פירוק החוברת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75571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3467A7F-75FD-4AD7-8518-4CD68D527D8A}"/>
              </a:ext>
            </a:extLst>
          </p:cNvPr>
          <p:cNvSpPr txBox="1"/>
          <p:nvPr/>
        </p:nvSpPr>
        <p:spPr>
          <a:xfrm>
            <a:off x="1873508" y="5968620"/>
            <a:ext cx="539698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21A7B3"/>
                </a:solidFill>
              </a:rPr>
              <a:t>כל ליקוי אחר הוא בר תיקון, לפי הכללים שבחוק</a:t>
            </a:r>
          </a:p>
        </p:txBody>
      </p:sp>
    </p:spTree>
    <p:extLst>
      <p:ext uri="{BB962C8B-B14F-4D97-AF65-F5344CB8AC3E}">
        <p14:creationId xmlns:p14="http://schemas.microsoft.com/office/powerpoint/2010/main" val="298838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F70A94-3F09-4E71-B2FE-F9B19C6D72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42</a:t>
            </a:fld>
            <a:endParaRPr lang="he-I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BDD5F7-ED77-4B36-ABE1-74FB2645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5" y="194904"/>
            <a:ext cx="6967686" cy="1325563"/>
          </a:xfrm>
        </p:spPr>
        <p:txBody>
          <a:bodyPr/>
          <a:lstStyle/>
          <a:p>
            <a:r>
              <a:rPr lang="he-IL" dirty="0"/>
              <a:t>סוגי ליקויים - סיכום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E83052-47CC-42EA-BE8A-5366C577F9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>
                <a:solidFill>
                  <a:srgbClr val="18918C"/>
                </a:solidFill>
              </a:rPr>
              <a:t>פסילת מועמדים פרטנית</a:t>
            </a:r>
          </a:p>
          <a:p>
            <a:pPr marL="0" indent="0">
              <a:buNone/>
            </a:pPr>
            <a:r>
              <a:rPr lang="he-IL" dirty="0"/>
              <a:t>כאמור, מועמד עשוי להיפסל באופן פרטני בשל סיבות שונות:</a:t>
            </a:r>
          </a:p>
          <a:p>
            <a:r>
              <a:rPr lang="he-IL" dirty="0"/>
              <a:t>אי עמידה בתנאי הכשירות השונים</a:t>
            </a:r>
          </a:p>
          <a:p>
            <a:r>
              <a:rPr lang="he-IL" dirty="0"/>
              <a:t>העדר כתב הסכמה</a:t>
            </a:r>
          </a:p>
          <a:p>
            <a:r>
              <a:rPr lang="he-IL" dirty="0"/>
              <a:t>מועמד שנמצא ביותר מרשימה אחת לאותו מוסד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60258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952944-FD95-44B6-BC4B-7935906CE0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43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680E73-5EE2-4C5D-9193-30DD85B4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רשימות ומועמדים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347D9A-DC23-4946-81D6-DDC54B5FB56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b="1" dirty="0">
                <a:solidFill>
                  <a:srgbClr val="18918C"/>
                </a:solidFill>
              </a:rPr>
              <a:t>כל רשימה </a:t>
            </a:r>
            <a:r>
              <a:rPr lang="he-IL" dirty="0"/>
              <a:t>תסומן בכינוי ובאות/</a:t>
            </a:r>
            <a:r>
              <a:rPr lang="he-IL" dirty="0" err="1"/>
              <a:t>יות</a:t>
            </a:r>
            <a:r>
              <a:rPr lang="he-IL" dirty="0"/>
              <a:t>, על פי כללים שיפורטו להלן.</a:t>
            </a:r>
          </a:p>
          <a:p>
            <a:r>
              <a:rPr lang="he-IL" dirty="0"/>
              <a:t>בחוברות המועמדות לרשימות יש לציין את הכינוי והאות/</a:t>
            </a:r>
            <a:r>
              <a:rPr lang="he-IL" dirty="0" err="1"/>
              <a:t>יות</a:t>
            </a:r>
            <a:r>
              <a:rPr lang="he-IL" dirty="0"/>
              <a:t> </a:t>
            </a:r>
            <a:r>
              <a:rPr lang="he-IL" b="1" dirty="0">
                <a:solidFill>
                  <a:srgbClr val="18918C"/>
                </a:solidFill>
              </a:rPr>
              <a:t>המבוקשים</a:t>
            </a:r>
            <a:r>
              <a:rPr lang="he-IL" dirty="0"/>
              <a:t>, בכל מקום נדרש.</a:t>
            </a:r>
          </a:p>
          <a:p>
            <a:r>
              <a:rPr lang="he-IL" dirty="0"/>
              <a:t>הכינויים והאותיות שמנהל הבחירות </a:t>
            </a:r>
            <a:r>
              <a:rPr lang="he-IL" b="1" dirty="0">
                <a:solidFill>
                  <a:srgbClr val="18918C"/>
                </a:solidFill>
              </a:rPr>
              <a:t>יאשר</a:t>
            </a:r>
            <a:r>
              <a:rPr lang="he-IL" dirty="0"/>
              <a:t> לרשימות, בהתאם לכללים בחוק, הם שיופיעו על פתקי ההצבעה.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7" name="Google Shape;2282;p59">
            <a:extLst>
              <a:ext uri="{FF2B5EF4-FFF2-40B4-BE49-F238E27FC236}">
                <a16:creationId xmlns:a16="http://schemas.microsoft.com/office/drawing/2014/main" id="{59C4F5CB-A664-4849-980E-742CA7D52872}"/>
              </a:ext>
            </a:extLst>
          </p:cNvPr>
          <p:cNvSpPr/>
          <p:nvPr/>
        </p:nvSpPr>
        <p:spPr>
          <a:xfrm rot="78015">
            <a:off x="3291631" y="4212218"/>
            <a:ext cx="1081088" cy="1655763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alibri"/>
              </a:rPr>
              <a:t>צדק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he-IL" sz="1400" kern="0" dirty="0">
              <a:solidFill>
                <a:srgbClr val="000000"/>
              </a:solidFill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e-IL" sz="1400" kern="0" dirty="0">
                <a:solidFill>
                  <a:srgbClr val="000000"/>
                </a:solidFill>
                <a:sym typeface="Calibri"/>
              </a:rPr>
              <a:t>רשימת צדק לכל בראשות צדוק צדקיהו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83459-4048-4E94-B51B-CF6D1739B4BF}"/>
              </a:ext>
            </a:extLst>
          </p:cNvPr>
          <p:cNvSpPr txBox="1"/>
          <p:nvPr/>
        </p:nvSpPr>
        <p:spPr>
          <a:xfrm>
            <a:off x="4391366" y="4402941"/>
            <a:ext cx="1336334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rPr>
              <a:t>אותיות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 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rPr>
              <a:t>כינוי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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4251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86BDD-AED0-4072-A3EA-763B464FA3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44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868F6-8E50-496B-93AF-28F5E659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סימון רשימות ומועמדים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2D969-2427-42D9-8E42-7CC2676215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/>
          <a:lstStyle/>
          <a:p>
            <a:r>
              <a:rPr lang="he-IL" b="1" dirty="0">
                <a:solidFill>
                  <a:srgbClr val="18918C"/>
                </a:solidFill>
              </a:rPr>
              <a:t>שם המועמד לראש המועצה האזורית: </a:t>
            </a:r>
            <a:r>
              <a:rPr lang="he-IL" dirty="0"/>
              <a:t>לפי הרישום בתעודת הזהות</a:t>
            </a:r>
          </a:p>
          <a:p>
            <a:r>
              <a:rPr lang="he-IL" dirty="0"/>
              <a:t>מועמד הנושא בתעודת הזהות מספר שמות פרטיים או שמות משפחה יכול לציין את כולם או חלקם.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לדוגמה: משה דוד כהן-לוי.</a:t>
            </a:r>
          </a:p>
          <a:p>
            <a:r>
              <a:rPr lang="he-IL" dirty="0"/>
              <a:t>לא יאושרו כינויים או שמות חיבה שאינם מופיעים בתעודת הזהות, לדוגמה: </a:t>
            </a:r>
            <a:r>
              <a:rPr lang="he-IL" b="1" dirty="0"/>
              <a:t>משה </a:t>
            </a:r>
            <a:r>
              <a:rPr lang="he-IL" b="1" dirty="0" err="1"/>
              <a:t>צ'יקו</a:t>
            </a:r>
            <a:r>
              <a:rPr lang="he-IL" b="1" dirty="0"/>
              <a:t> כהן, </a:t>
            </a:r>
            <a:r>
              <a:rPr lang="he-IL" dirty="0"/>
              <a:t>לא יאושר אלא אם "</a:t>
            </a:r>
            <a:r>
              <a:rPr lang="he-IL" dirty="0" err="1"/>
              <a:t>צ'יקו</a:t>
            </a:r>
            <a:r>
              <a:rPr lang="he-IL" dirty="0"/>
              <a:t>" מופיע בתעודת הזהות.</a:t>
            </a:r>
          </a:p>
          <a:p>
            <a:r>
              <a:rPr lang="he-IL" dirty="0"/>
              <a:t>אין לציין תארים (עו"ד, ד"ר וכו').</a:t>
            </a:r>
          </a:p>
        </p:txBody>
      </p:sp>
      <p:sp>
        <p:nvSpPr>
          <p:cNvPr id="6" name="Google Shape;2282;p59">
            <a:extLst>
              <a:ext uri="{FF2B5EF4-FFF2-40B4-BE49-F238E27FC236}">
                <a16:creationId xmlns:a16="http://schemas.microsoft.com/office/drawing/2014/main" id="{84A09936-F138-4E46-8F58-1C2A95795A51}"/>
              </a:ext>
            </a:extLst>
          </p:cNvPr>
          <p:cNvSpPr/>
          <p:nvPr/>
        </p:nvSpPr>
        <p:spPr>
          <a:xfrm rot="78015">
            <a:off x="2155421" y="4216546"/>
            <a:ext cx="1081088" cy="1655763"/>
          </a:xfrm>
          <a:prstGeom prst="foldedCorner">
            <a:avLst>
              <a:gd name="adj" fmla="val 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alibri"/>
              </a:rPr>
              <a:t>משה כהן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452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9A0A0-9109-443E-9428-D5CD84340E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45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89548E-C4DF-4107-91A4-AA403B8AC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רשימות ומועמדים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7D3A4B-EB29-4DD2-826E-0CBC668068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הכלל: מנהל הבחירות יאשר (ביום 8.10) את הכינוי והאותיות כפי </a:t>
            </a:r>
            <a:r>
              <a:rPr lang="he-IL" b="1" dirty="0">
                <a:solidFill>
                  <a:srgbClr val="18918C"/>
                </a:solidFill>
              </a:rPr>
              <a:t>שהתבקשו בחוברות </a:t>
            </a:r>
            <a:r>
              <a:rPr lang="he-IL" dirty="0"/>
              <a:t>(20-21.9) בכפוף לכללים שבחוק.</a:t>
            </a:r>
          </a:p>
          <a:p>
            <a:r>
              <a:rPr lang="he-IL" dirty="0"/>
              <a:t>החריג: עד המועד לתיקון ליקויים (ביום 3.10) רשאי בא </a:t>
            </a:r>
            <a:r>
              <a:rPr lang="he-IL" dirty="0" err="1"/>
              <a:t>כח</a:t>
            </a:r>
            <a:r>
              <a:rPr lang="he-IL" dirty="0"/>
              <a:t> רשימה לבקש ממנהל הבחירות </a:t>
            </a:r>
            <a:r>
              <a:rPr lang="he-IL" b="1" dirty="0">
                <a:solidFill>
                  <a:srgbClr val="18918C"/>
                </a:solidFill>
              </a:rPr>
              <a:t>לשנות</a:t>
            </a:r>
            <a:r>
              <a:rPr lang="he-IL" dirty="0"/>
              <a:t> את הכינוי או האותיות שנתבקשו בחוברות, אך במצב זה לא תינתן זכות עדיפות.</a:t>
            </a:r>
          </a:p>
          <a:p>
            <a:endParaRPr lang="he-IL" dirty="0"/>
          </a:p>
          <a:p>
            <a:r>
              <a:rPr lang="he-IL" dirty="0"/>
              <a:t>סדר העדיפות לאישור אותיות וכינויים לרשימות: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לפי סדר הגשת </a:t>
            </a:r>
            <a:r>
              <a:rPr lang="he-IL" dirty="0" smtClean="0"/>
              <a:t>הרשימות </a:t>
            </a:r>
            <a:r>
              <a:rPr lang="he-IL" dirty="0"/>
              <a:t>למנהל הבחירות.</a:t>
            </a:r>
          </a:p>
        </p:txBody>
      </p:sp>
    </p:spTree>
    <p:extLst>
      <p:ext uri="{BB962C8B-B14F-4D97-AF65-F5344CB8AC3E}">
        <p14:creationId xmlns:p14="http://schemas.microsoft.com/office/powerpoint/2010/main" val="3576256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33BD5A-6DCB-486E-8DCD-C8F62F6FB6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46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6356C3-702F-49D3-ACD9-395BD7AF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סימון רשימות ומועמדים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D3D771-CE59-4314-AAFE-8039ADCBA1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>
            <a:normAutofit/>
          </a:bodyPr>
          <a:lstStyle/>
          <a:p>
            <a:r>
              <a:rPr lang="he-IL" dirty="0"/>
              <a:t>רשימות מועמדים לאותו מוסד ובאותו אזור – </a:t>
            </a:r>
            <a:r>
              <a:rPr lang="he-IL" dirty="0" smtClean="0"/>
              <a:t>יישאו </a:t>
            </a:r>
            <a:r>
              <a:rPr lang="he-IL" dirty="0"/>
              <a:t>כינוי ואותיות שונים זה מזה. 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כל רשימה תסומן </a:t>
            </a:r>
            <a:r>
              <a:rPr lang="he-IL" b="1" dirty="0">
                <a:solidFill>
                  <a:srgbClr val="18918C"/>
                </a:solidFill>
              </a:rPr>
              <a:t>בעד 3 אותיות </a:t>
            </a:r>
            <a:r>
              <a:rPr lang="he-IL" dirty="0"/>
              <a:t>שונות זו מזו, לכל היותר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(לא </a:t>
            </a:r>
            <a:r>
              <a:rPr lang="he-IL" dirty="0" err="1"/>
              <a:t>אא</a:t>
            </a:r>
            <a:r>
              <a:rPr lang="he-IL" dirty="0"/>
              <a:t>, </a:t>
            </a:r>
            <a:r>
              <a:rPr lang="he-IL" dirty="0" err="1"/>
              <a:t>בבב</a:t>
            </a:r>
            <a:r>
              <a:rPr lang="he-IL" dirty="0"/>
              <a:t> וכו'), ללא סימני פיסוק כלשהם.</a:t>
            </a:r>
          </a:p>
          <a:p>
            <a:endParaRPr lang="he-IL" dirty="0"/>
          </a:p>
          <a:p>
            <a:endParaRPr lang="en-US" sz="2000" dirty="0"/>
          </a:p>
          <a:p>
            <a:endParaRPr lang="he-IL" sz="2000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93309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D52953-AFBA-4847-909C-47A2838B2E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47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75AAE8-C611-4B07-97A8-C41D08F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רשימות ומועמדים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764481-BC1C-4FC5-90A1-C7766F7A78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0200" y="1557338"/>
            <a:ext cx="8202613" cy="5040312"/>
          </a:xfrm>
        </p:spPr>
        <p:txBody>
          <a:bodyPr/>
          <a:lstStyle/>
          <a:p>
            <a:pPr marL="0" indent="0">
              <a:buNone/>
            </a:pPr>
            <a:r>
              <a:rPr lang="he-IL" b="1" dirty="0">
                <a:solidFill>
                  <a:srgbClr val="18918C"/>
                </a:solidFill>
              </a:rPr>
              <a:t>אותיות וכינויים העלולים להטעות</a:t>
            </a:r>
          </a:p>
          <a:p>
            <a:pPr marL="0" indent="0">
              <a:buNone/>
            </a:pPr>
            <a:r>
              <a:rPr lang="he-IL" dirty="0"/>
              <a:t>מנהל הבחירות מוסמך שלא לאשר אותיות וכינויים העלולים להטעות, לדוגמה:</a:t>
            </a:r>
          </a:p>
          <a:p>
            <a:pPr lvl="2"/>
            <a:r>
              <a:rPr lang="he-IL" dirty="0"/>
              <a:t>אותיות זהות או דומות לאלה של רשימה אחרת, ויש יסוד סביר להניח כי </a:t>
            </a:r>
            <a:r>
              <a:rPr lang="he-IL" dirty="0" err="1"/>
              <a:t>הדימיון</a:t>
            </a:r>
            <a:r>
              <a:rPr lang="he-IL" dirty="0"/>
              <a:t> ביניהם עלול להטעות את הבוחרים.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  <a:p>
            <a:pPr lvl="2"/>
            <a:r>
              <a:rPr lang="he-IL" dirty="0"/>
              <a:t>אותיות וכינויים שעלולים לייצר בציבור רושם שהרשימה היא מטעם גוף ציבורי מסוים.</a:t>
            </a:r>
          </a:p>
          <a:p>
            <a:pPr lvl="2"/>
            <a:endParaRPr lang="he-IL" dirty="0"/>
          </a:p>
          <a:p>
            <a:pPr lvl="2"/>
            <a:r>
              <a:rPr lang="he-IL" dirty="0"/>
              <a:t>שימוש שתי רשימות בצירופי אותיות היוצרות </a:t>
            </a:r>
            <a:r>
              <a:rPr lang="he-IL" dirty="0" err="1"/>
              <a:t>דימיון</a:t>
            </a:r>
            <a:r>
              <a:rPr lang="he-IL" dirty="0"/>
              <a:t> לאותיות אחרות בדפוס או בכתב יד (י-ו, כ-ב, ר-ד, כן-</a:t>
            </a:r>
            <a:r>
              <a:rPr lang="he-IL" dirty="0" err="1"/>
              <a:t>כו</a:t>
            </a:r>
            <a:r>
              <a:rPr lang="he-IL" dirty="0"/>
              <a:t>).</a:t>
            </a:r>
          </a:p>
          <a:p>
            <a:endParaRPr lang="he-IL" dirty="0"/>
          </a:p>
        </p:txBody>
      </p:sp>
      <p:sp>
        <p:nvSpPr>
          <p:cNvPr id="6" name="Google Shape;2282;p59">
            <a:extLst>
              <a:ext uri="{FF2B5EF4-FFF2-40B4-BE49-F238E27FC236}">
                <a16:creationId xmlns:a16="http://schemas.microsoft.com/office/drawing/2014/main" id="{E5E11B5D-D11C-4B6A-90F8-41D2DADDC694}"/>
              </a:ext>
            </a:extLst>
          </p:cNvPr>
          <p:cNvSpPr/>
          <p:nvPr/>
        </p:nvSpPr>
        <p:spPr>
          <a:xfrm rot="78015">
            <a:off x="7412004" y="2897533"/>
            <a:ext cx="552857" cy="702929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alibri"/>
              </a:rPr>
              <a:t>דצ</a:t>
            </a:r>
            <a:endParaRPr kumimoji="0" lang="he-IL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he-IL" sz="1200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" name="Google Shape;2282;p59">
            <a:extLst>
              <a:ext uri="{FF2B5EF4-FFF2-40B4-BE49-F238E27FC236}">
                <a16:creationId xmlns:a16="http://schemas.microsoft.com/office/drawing/2014/main" id="{A7D06A60-B221-454C-899C-35D602C254F1}"/>
              </a:ext>
            </a:extLst>
          </p:cNvPr>
          <p:cNvSpPr/>
          <p:nvPr/>
        </p:nvSpPr>
        <p:spPr>
          <a:xfrm rot="78015">
            <a:off x="8056387" y="2897534"/>
            <a:ext cx="552857" cy="702929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alibri"/>
              </a:rPr>
              <a:t>דץ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he-IL" sz="1200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" name="Google Shape;2282;p59">
            <a:extLst>
              <a:ext uri="{FF2B5EF4-FFF2-40B4-BE49-F238E27FC236}">
                <a16:creationId xmlns:a16="http://schemas.microsoft.com/office/drawing/2014/main" id="{B11304FD-3120-4121-AA8E-F01DAE0772EA}"/>
              </a:ext>
            </a:extLst>
          </p:cNvPr>
          <p:cNvSpPr/>
          <p:nvPr/>
        </p:nvSpPr>
        <p:spPr>
          <a:xfrm rot="78015">
            <a:off x="7406798" y="3973554"/>
            <a:ext cx="753244" cy="839126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Calibri"/>
              </a:rPr>
              <a:t>צהל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he-IL" sz="1200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9" name="Google Shape;2282;p59">
            <a:extLst>
              <a:ext uri="{FF2B5EF4-FFF2-40B4-BE49-F238E27FC236}">
                <a16:creationId xmlns:a16="http://schemas.microsoft.com/office/drawing/2014/main" id="{245CE19E-D366-4D53-B800-1CBAE3E6630A}"/>
              </a:ext>
            </a:extLst>
          </p:cNvPr>
          <p:cNvSpPr/>
          <p:nvPr/>
        </p:nvSpPr>
        <p:spPr>
          <a:xfrm rot="78015">
            <a:off x="7395430" y="5293283"/>
            <a:ext cx="588298" cy="634304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ttman Yad-Brush" panose="02010401010101010101" pitchFamily="2" charset="-79"/>
                <a:cs typeface="Guttman Yad-Brush" panose="02010401010101010101" pitchFamily="2" charset="-79"/>
                <a:sym typeface="Calibri"/>
              </a:rPr>
              <a:t>ד</a:t>
            </a:r>
          </a:p>
        </p:txBody>
      </p:sp>
      <p:sp>
        <p:nvSpPr>
          <p:cNvPr id="10" name="Google Shape;2282;p59">
            <a:extLst>
              <a:ext uri="{FF2B5EF4-FFF2-40B4-BE49-F238E27FC236}">
                <a16:creationId xmlns:a16="http://schemas.microsoft.com/office/drawing/2014/main" id="{13B4526F-1185-4380-A1F6-5FCE205C7A0F}"/>
              </a:ext>
            </a:extLst>
          </p:cNvPr>
          <p:cNvSpPr/>
          <p:nvPr/>
        </p:nvSpPr>
        <p:spPr>
          <a:xfrm rot="78015">
            <a:off x="8130346" y="5303099"/>
            <a:ext cx="588298" cy="634304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ttman Yad-Brush" panose="02010401010101010101" pitchFamily="2" charset="-79"/>
                <a:cs typeface="Guttman Yad-Brush" panose="02010401010101010101" pitchFamily="2" charset="-79"/>
                <a:sym typeface="Calibri"/>
              </a:rPr>
              <a:t>צ</a:t>
            </a:r>
          </a:p>
        </p:txBody>
      </p:sp>
    </p:spTree>
    <p:extLst>
      <p:ext uri="{BB962C8B-B14F-4D97-AF65-F5344CB8AC3E}">
        <p14:creationId xmlns:p14="http://schemas.microsoft.com/office/powerpoint/2010/main" val="3531558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DC5CB1-0444-4EB9-ABB4-03C2893FD02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48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3E20A9-C4E6-4894-895C-5D7144A9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רשימות ומועמדים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E06218-174B-4003-8289-246CF8A3F81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במצב בו לא מאשר מנהל הבחירות אותיות וכינויים מהטעמים שצוינו, תוכל הרשימה במסגרת תיקון ליקויים להציע אותיות וכינוי חלופיים לאישור.</a:t>
            </a:r>
          </a:p>
          <a:p>
            <a:r>
              <a:rPr lang="he-IL" dirty="0"/>
              <a:t>אם הרשימה לא תציע אותיות וכינוי חלופיים, מנהל הבחירות יקבע זאת עבורה, בהתאם למגבלות.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08725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59D807-6BCB-4444-9F43-5048E98E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לוח זמנים - סיכום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B0B819CB-22C8-4709-8603-90F162E1E575}"/>
              </a:ext>
            </a:extLst>
          </p:cNvPr>
          <p:cNvSpPr txBox="1">
            <a:spLocks/>
          </p:cNvSpPr>
          <p:nvPr/>
        </p:nvSpPr>
        <p:spPr>
          <a:xfrm>
            <a:off x="8604448" y="6309320"/>
            <a:ext cx="477416" cy="2880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rtl="1">
              <a:spcBef>
                <a:spcPct val="0"/>
              </a:spcBef>
              <a:spcAft>
                <a:spcPct val="0"/>
              </a:spcAft>
              <a:defRPr/>
            </a:pPr>
            <a:fld id="{A14318B7-7A23-46B4-B76B-10B16BA86880}" type="slidenum">
              <a:rPr lang="he-IL" smtClean="0">
                <a:solidFill>
                  <a:prstClr val="white"/>
                </a:solidFill>
                <a:latin typeface="Calibri"/>
                <a:cs typeface="Calibri"/>
              </a:rPr>
              <a:pPr defTabSz="914400" rtl="1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graphicFrame>
        <p:nvGraphicFramePr>
          <p:cNvPr id="24" name="טבלה 15">
            <a:extLst>
              <a:ext uri="{FF2B5EF4-FFF2-40B4-BE49-F238E27FC236}">
                <a16:creationId xmlns:a16="http://schemas.microsoft.com/office/drawing/2014/main" id="{C2AD1C0D-72C3-45B8-8D4A-280424729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504713"/>
              </p:ext>
            </p:extLst>
          </p:nvPr>
        </p:nvGraphicFramePr>
        <p:xfrm>
          <a:off x="668017" y="1513965"/>
          <a:ext cx="5942524" cy="4754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20044">
                  <a:extLst>
                    <a:ext uri="{9D8B030D-6E8A-4147-A177-3AD203B41FA5}">
                      <a16:colId xmlns:a16="http://schemas.microsoft.com/office/drawing/2014/main" val="115944882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635264850"/>
                    </a:ext>
                  </a:extLst>
                </a:gridCol>
                <a:gridCol w="4422480">
                  <a:extLst>
                    <a:ext uri="{9D8B030D-6E8A-4147-A177-3AD203B41FA5}">
                      <a16:colId xmlns:a16="http://schemas.microsoft.com/office/drawing/2014/main" val="318314236"/>
                    </a:ext>
                  </a:extLst>
                </a:gridCol>
              </a:tblGrid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47-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14.9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פרסום מודעה לציבור – סדרי הגשת מועמדויות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349075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47-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14.9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chemeClr val="tx1"/>
                          </a:solidFill>
                        </a:rPr>
                        <a:t>תחילת חלוקת חוברות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625479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41-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20.9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chemeClr val="tx1"/>
                          </a:solidFill>
                        </a:rPr>
                        <a:t>הגשת רשימות </a:t>
                      </a:r>
                      <a:r>
                        <a:rPr lang="he-IL" sz="1800" b="0" dirty="0">
                          <a:solidFill>
                            <a:srgbClr val="18918C"/>
                          </a:solidFill>
                        </a:rPr>
                        <a:t>ובדיקה ראשונית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</a:rPr>
                        <a:t>: 11:00-9:00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84276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40-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21.9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chemeClr val="tx1"/>
                          </a:solidFill>
                        </a:rPr>
                        <a:t>הגשת רשימות </a:t>
                      </a:r>
                      <a:r>
                        <a:rPr lang="he-IL" sz="1800" b="0" dirty="0">
                          <a:solidFill>
                            <a:srgbClr val="18918C"/>
                          </a:solidFill>
                        </a:rPr>
                        <a:t>ובדיקה ראשונית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</a:rPr>
                        <a:t>: 21:00-15:00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     + מועד אחרון להגשת עירבון וכתבי הסכמה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</a:rPr>
                      </a:b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678354"/>
                  </a:ext>
                </a:extLst>
              </a:tr>
              <a:tr h="326893">
                <a:tc>
                  <a:txBody>
                    <a:bodyPr/>
                    <a:lstStyle/>
                    <a:p>
                      <a:pPr algn="r" rtl="1"/>
                      <a:endParaRPr lang="he-IL" sz="1800" b="0" dirty="0">
                        <a:solidFill>
                          <a:srgbClr val="00335B"/>
                        </a:solidFill>
                      </a:endParaRP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800" b="1" dirty="0">
                        <a:solidFill>
                          <a:srgbClr val="00335B"/>
                        </a:solidFill>
                      </a:endParaRP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</a:rPr>
                        <a:t>מועד אחרון להגשת עירבון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968577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30-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1.10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הודעה על ליקויים הניתנים לתיקון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269709"/>
                  </a:ext>
                </a:extLst>
              </a:tr>
              <a:tr h="282424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28-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3.10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תיקון ליקויים ובדיקת התיקונים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214220"/>
                  </a:ext>
                </a:extLst>
              </a:tr>
              <a:tr h="282424">
                <a:tc>
                  <a:txBody>
                    <a:bodyPr/>
                    <a:lstStyle/>
                    <a:p>
                      <a:pPr algn="r" rtl="1"/>
                      <a:endParaRPr lang="he-IL" sz="1800" b="0" dirty="0">
                        <a:solidFill>
                          <a:srgbClr val="00335B"/>
                        </a:solidFill>
                      </a:endParaRP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800" b="1" dirty="0">
                        <a:solidFill>
                          <a:srgbClr val="00335B"/>
                        </a:solidFill>
                      </a:endParaRP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e-IL" sz="1800" dirty="0">
                          <a:solidFill>
                            <a:srgbClr val="18918C"/>
                          </a:solidFill>
                        </a:rPr>
                        <a:t>התייעצות עם ועדת הבחירות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302567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23-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8.10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הודעה על אישור / סירוב לאשר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884430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14-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17.10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אישור דוגמאות פתקי הצבעה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980223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20- </a:t>
                      </a:r>
                    </a:p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עד </a:t>
                      </a:r>
                    </a:p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7-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11.10</a:t>
                      </a:r>
                    </a:p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עד</a:t>
                      </a:r>
                    </a:p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24.10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הליכי עתירות לבית משפט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815277"/>
                  </a:ext>
                </a:extLst>
              </a:tr>
            </a:tbl>
          </a:graphicData>
        </a:graphic>
      </p:graphicFrame>
      <p:cxnSp>
        <p:nvCxnSpPr>
          <p:cNvPr id="25" name="מחבר ישר 8">
            <a:extLst>
              <a:ext uri="{FF2B5EF4-FFF2-40B4-BE49-F238E27FC236}">
                <a16:creationId xmlns:a16="http://schemas.microsoft.com/office/drawing/2014/main" id="{31939D82-6B13-4695-8607-FE435AE12A49}"/>
              </a:ext>
            </a:extLst>
          </p:cNvPr>
          <p:cNvCxnSpPr/>
          <p:nvPr/>
        </p:nvCxnSpPr>
        <p:spPr>
          <a:xfrm>
            <a:off x="5184128" y="1808024"/>
            <a:ext cx="0" cy="435600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rgbClr val="21A7B3"/>
                </a:gs>
              </a:gsLst>
              <a:lin ang="10800000" scaled="0"/>
            </a:gra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אליפסה 18">
            <a:extLst>
              <a:ext uri="{FF2B5EF4-FFF2-40B4-BE49-F238E27FC236}">
                <a16:creationId xmlns:a16="http://schemas.microsoft.com/office/drawing/2014/main" id="{94E87D02-3715-4F8A-93C3-A86859F39A8C}"/>
              </a:ext>
            </a:extLst>
          </p:cNvPr>
          <p:cNvSpPr/>
          <p:nvPr/>
        </p:nvSpPr>
        <p:spPr>
          <a:xfrm>
            <a:off x="5086722" y="1973091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7" name="אליפסה 19">
            <a:extLst>
              <a:ext uri="{FF2B5EF4-FFF2-40B4-BE49-F238E27FC236}">
                <a16:creationId xmlns:a16="http://schemas.microsoft.com/office/drawing/2014/main" id="{75C1AE8C-6409-45F5-A2A8-7A6EA4ECAD1A}"/>
              </a:ext>
            </a:extLst>
          </p:cNvPr>
          <p:cNvSpPr/>
          <p:nvPr/>
        </p:nvSpPr>
        <p:spPr>
          <a:xfrm>
            <a:off x="5086722" y="2362331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9" name="אליפסה 18">
            <a:extLst>
              <a:ext uri="{FF2B5EF4-FFF2-40B4-BE49-F238E27FC236}">
                <a16:creationId xmlns:a16="http://schemas.microsoft.com/office/drawing/2014/main" id="{699EA3C4-A305-4F41-9BE1-B4CF5AFA4FDD}"/>
              </a:ext>
            </a:extLst>
          </p:cNvPr>
          <p:cNvSpPr/>
          <p:nvPr/>
        </p:nvSpPr>
        <p:spPr>
          <a:xfrm>
            <a:off x="5086722" y="3626817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0" name="אליפסה 19">
            <a:extLst>
              <a:ext uri="{FF2B5EF4-FFF2-40B4-BE49-F238E27FC236}">
                <a16:creationId xmlns:a16="http://schemas.microsoft.com/office/drawing/2014/main" id="{8555465A-A2D0-4267-BB0F-F18E4C9AB4C3}"/>
              </a:ext>
            </a:extLst>
          </p:cNvPr>
          <p:cNvSpPr/>
          <p:nvPr/>
        </p:nvSpPr>
        <p:spPr>
          <a:xfrm>
            <a:off x="5086722" y="4019682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1" name="אליפסה 20">
            <a:extLst>
              <a:ext uri="{FF2B5EF4-FFF2-40B4-BE49-F238E27FC236}">
                <a16:creationId xmlns:a16="http://schemas.microsoft.com/office/drawing/2014/main" id="{9092E549-D4BC-4C95-99F1-8B04BB9DFD05}"/>
              </a:ext>
            </a:extLst>
          </p:cNvPr>
          <p:cNvSpPr/>
          <p:nvPr/>
        </p:nvSpPr>
        <p:spPr>
          <a:xfrm>
            <a:off x="5086722" y="4768283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2" name="אליפסה 18">
            <a:extLst>
              <a:ext uri="{FF2B5EF4-FFF2-40B4-BE49-F238E27FC236}">
                <a16:creationId xmlns:a16="http://schemas.microsoft.com/office/drawing/2014/main" id="{B8E896FD-4C55-40E4-8E18-44D4450EF871}"/>
              </a:ext>
            </a:extLst>
          </p:cNvPr>
          <p:cNvSpPr/>
          <p:nvPr/>
        </p:nvSpPr>
        <p:spPr>
          <a:xfrm>
            <a:off x="5086722" y="5422928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3" name="אליפסה 20">
            <a:extLst>
              <a:ext uri="{FF2B5EF4-FFF2-40B4-BE49-F238E27FC236}">
                <a16:creationId xmlns:a16="http://schemas.microsoft.com/office/drawing/2014/main" id="{B856A397-E94B-4FB4-89D7-C295406718B4}"/>
              </a:ext>
            </a:extLst>
          </p:cNvPr>
          <p:cNvSpPr/>
          <p:nvPr/>
        </p:nvSpPr>
        <p:spPr>
          <a:xfrm>
            <a:off x="5086722" y="6009677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4" name="אליפסה 20">
            <a:extLst>
              <a:ext uri="{FF2B5EF4-FFF2-40B4-BE49-F238E27FC236}">
                <a16:creationId xmlns:a16="http://schemas.microsoft.com/office/drawing/2014/main" id="{F688AF90-18AC-4A06-8887-E3E63D52E682}"/>
              </a:ext>
            </a:extLst>
          </p:cNvPr>
          <p:cNvSpPr/>
          <p:nvPr/>
        </p:nvSpPr>
        <p:spPr>
          <a:xfrm>
            <a:off x="5086722" y="5114028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3619F3-78EB-4675-9A68-833E7D85B6C8}"/>
              </a:ext>
            </a:extLst>
          </p:cNvPr>
          <p:cNvCxnSpPr>
            <a:cxnSpLocks/>
          </p:cNvCxnSpPr>
          <p:nvPr/>
        </p:nvCxnSpPr>
        <p:spPr>
          <a:xfrm>
            <a:off x="5035446" y="4247259"/>
            <a:ext cx="0" cy="392834"/>
          </a:xfrm>
          <a:prstGeom prst="straightConnector1">
            <a:avLst/>
          </a:prstGeom>
          <a:ln w="28575">
            <a:solidFill>
              <a:srgbClr val="21A7B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אליפסה 18">
            <a:extLst>
              <a:ext uri="{FF2B5EF4-FFF2-40B4-BE49-F238E27FC236}">
                <a16:creationId xmlns:a16="http://schemas.microsoft.com/office/drawing/2014/main" id="{58943F68-A3C2-4948-9130-0C55AEE051ED}"/>
              </a:ext>
            </a:extLst>
          </p:cNvPr>
          <p:cNvSpPr/>
          <p:nvPr/>
        </p:nvSpPr>
        <p:spPr>
          <a:xfrm>
            <a:off x="5086722" y="1628156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7" name="אליפסה 18">
            <a:extLst>
              <a:ext uri="{FF2B5EF4-FFF2-40B4-BE49-F238E27FC236}">
                <a16:creationId xmlns:a16="http://schemas.microsoft.com/office/drawing/2014/main" id="{DB6CB9B4-3BCC-43FF-B576-32BCEF9DDEDC}"/>
              </a:ext>
            </a:extLst>
          </p:cNvPr>
          <p:cNvSpPr/>
          <p:nvPr/>
        </p:nvSpPr>
        <p:spPr>
          <a:xfrm>
            <a:off x="5086722" y="2722199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8" name="בועת דיבור: מלבן עם פינות מעוגלות 2">
            <a:extLst>
              <a:ext uri="{FF2B5EF4-FFF2-40B4-BE49-F238E27FC236}">
                <a16:creationId xmlns:a16="http://schemas.microsoft.com/office/drawing/2014/main" id="{10D7BB8A-8FE9-4E9F-AA4C-DC79944A03DA}"/>
              </a:ext>
            </a:extLst>
          </p:cNvPr>
          <p:cNvSpPr/>
          <p:nvPr/>
        </p:nvSpPr>
        <p:spPr>
          <a:xfrm>
            <a:off x="6772275" y="1981200"/>
            <a:ext cx="1685925" cy="352425"/>
          </a:xfrm>
          <a:prstGeom prst="wedgeRoundRectCallout">
            <a:avLst>
              <a:gd name="adj1" fmla="val -59816"/>
              <a:gd name="adj2" fmla="val -25658"/>
              <a:gd name="adj3" fmla="val 16667"/>
            </a:avLst>
          </a:prstGeom>
          <a:solidFill>
            <a:srgbClr val="189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הוקדם ליום 24.8</a:t>
            </a:r>
          </a:p>
        </p:txBody>
      </p:sp>
      <p:cxnSp>
        <p:nvCxnSpPr>
          <p:cNvPr id="39" name="Straight Arrow Connector 3">
            <a:extLst>
              <a:ext uri="{FF2B5EF4-FFF2-40B4-BE49-F238E27FC236}">
                <a16:creationId xmlns:a16="http://schemas.microsoft.com/office/drawing/2014/main" id="{D94FF00E-7F66-4E8C-B0E4-F14886368A79}"/>
              </a:ext>
            </a:extLst>
          </p:cNvPr>
          <p:cNvCxnSpPr>
            <a:cxnSpLocks/>
          </p:cNvCxnSpPr>
          <p:nvPr/>
        </p:nvCxnSpPr>
        <p:spPr>
          <a:xfrm>
            <a:off x="5016396" y="3000375"/>
            <a:ext cx="0" cy="601493"/>
          </a:xfrm>
          <a:prstGeom prst="straightConnector1">
            <a:avLst/>
          </a:prstGeom>
          <a:ln w="28575">
            <a:solidFill>
              <a:srgbClr val="21A7B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תיבת טקסט 7">
            <a:extLst>
              <a:ext uri="{FF2B5EF4-FFF2-40B4-BE49-F238E27FC236}">
                <a16:creationId xmlns:a16="http://schemas.microsoft.com/office/drawing/2014/main" id="{5419140D-00CA-42D4-AE80-D9AF55564AE0}"/>
              </a:ext>
            </a:extLst>
          </p:cNvPr>
          <p:cNvSpPr txBox="1"/>
          <p:nvPr/>
        </p:nvSpPr>
        <p:spPr>
          <a:xfrm>
            <a:off x="3562350" y="3171825"/>
            <a:ext cx="14573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18918C"/>
                </a:solidFill>
              </a:rPr>
              <a:t>בדיקה מעמיקה</a:t>
            </a:r>
          </a:p>
        </p:txBody>
      </p:sp>
    </p:spTree>
    <p:extLst>
      <p:ext uri="{BB962C8B-B14F-4D97-AF65-F5344CB8AC3E}">
        <p14:creationId xmlns:p14="http://schemas.microsoft.com/office/powerpoint/2010/main" val="3516504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23C04-96FB-4B53-821B-9E152B81CD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5</a:t>
            </a:fld>
            <a:endParaRPr lang="he-I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1FF60F-608D-4D32-87CB-4D7E47BE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מידע נוסף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4DB9DD-DC45-4137-9FB1-45DF0106B2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6387" y="1133825"/>
            <a:ext cx="8208963" cy="53536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/>
              <a:t>מידע רלוונטי ביחס לכל תהליכי הבחירות ניתן למצוא:</a:t>
            </a:r>
            <a:endParaRPr lang="en-US" dirty="0"/>
          </a:p>
          <a:p>
            <a:r>
              <a:rPr lang="he-IL" dirty="0"/>
              <a:t>פורטל הבחירות לרשויות המקומיות של משרד הפנים:</a:t>
            </a:r>
            <a:r>
              <a:rPr lang="en-US" dirty="0"/>
              <a:t/>
            </a:r>
            <a:br>
              <a:rPr lang="en-US" dirty="0"/>
            </a:br>
            <a:r>
              <a:rPr lang="he-IL" b="1" dirty="0"/>
              <a:t> </a:t>
            </a:r>
            <a:r>
              <a:rPr lang="en-US" b="1" dirty="0">
                <a:hlinkClick r:id="rId2"/>
              </a:rPr>
              <a:t>bchirot-muni.moin.gov.il</a:t>
            </a:r>
            <a:endParaRPr lang="he-IL" b="1" dirty="0"/>
          </a:p>
          <a:p>
            <a:endParaRPr lang="he-IL" b="1" dirty="0"/>
          </a:p>
          <a:p>
            <a:endParaRPr lang="he-IL" b="1" dirty="0"/>
          </a:p>
          <a:p>
            <a:endParaRPr lang="he-IL" b="1" dirty="0"/>
          </a:p>
          <a:p>
            <a:endParaRPr lang="he-IL" b="1" dirty="0"/>
          </a:p>
          <a:p>
            <a:endParaRPr lang="he-IL" b="1" dirty="0"/>
          </a:p>
          <a:p>
            <a:endParaRPr lang="he-IL" b="1" dirty="0"/>
          </a:p>
          <a:p>
            <a:endParaRPr lang="en-US" b="1" dirty="0" smtClean="0"/>
          </a:p>
          <a:p>
            <a:pPr marL="0" indent="0">
              <a:buNone/>
            </a:pPr>
            <a:endParaRPr lang="he-IL" b="1" dirty="0"/>
          </a:p>
          <a:p>
            <a:r>
              <a:rPr lang="he-IL" dirty="0"/>
              <a:t>דף הבחירות באתר המועצה האזורית מטעם מנהל </a:t>
            </a:r>
            <a:r>
              <a:rPr lang="he-IL" dirty="0" smtClean="0"/>
              <a:t>הבחירות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www.emekyizrael.org.il</a:t>
            </a:r>
            <a:r>
              <a:rPr lang="en-US" dirty="0" smtClean="0"/>
              <a:t>     </a:t>
            </a:r>
            <a:endParaRPr lang="he-IL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A8C91D6E-5ECC-A255-56BE-A38DC8B68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435" y="2418064"/>
            <a:ext cx="5413827" cy="285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296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A5B53D-4506-4ADD-AD74-BC9E0CAF41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50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B8F8C8-63BF-4391-B9B8-C85AE9BD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התייעצות עם ועדת הבחירות והחלטה סופית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256636-E927-4F97-833D-CD81AF0C26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r>
              <a:rPr lang="he-IL" dirty="0"/>
              <a:t>על מנהל הבחירות להתייעץ עם ועדת הבחירות טרם מתן אישור סופי לרשימות ולמועמדים.</a:t>
            </a:r>
          </a:p>
          <a:p>
            <a:r>
              <a:rPr lang="he-IL" dirty="0"/>
              <a:t>חבר ועדת בחירות לא ידון בעניין אישור רשימות ביחס ליישוב בו הוא מתגורר.</a:t>
            </a:r>
          </a:p>
          <a:p>
            <a:r>
              <a:rPr lang="he-IL" dirty="0"/>
              <a:t>מנהל הבחירות יציג לחברי הוועדה את פרטי רשימות המועמדים, הכינויים והאותיות, ואת הצעות המועמדים לראש הרשות שבכוונתו לאשר.</a:t>
            </a:r>
          </a:p>
          <a:p>
            <a:r>
              <a:rPr lang="he-IL" dirty="0"/>
              <a:t>מנהל הבחירות יבחן את הערות חברי הוועדה טרם מתן החלטה סופית.</a:t>
            </a:r>
          </a:p>
          <a:p>
            <a:r>
              <a:rPr lang="he-IL" dirty="0"/>
              <a:t>חובת ההתייעצות אינה חלה על החלטות פסילה של מועמדים ורשימות המתחייבות לפי חוק. </a:t>
            </a:r>
          </a:p>
          <a:p>
            <a:r>
              <a:rPr lang="he-IL" dirty="0"/>
              <a:t>הודעות על אישור רשימות / הצעת מועמד יימסרו לבאי </a:t>
            </a:r>
            <a:r>
              <a:rPr lang="he-IL" dirty="0" err="1"/>
              <a:t>כח</a:t>
            </a:r>
            <a:r>
              <a:rPr lang="he-IL" dirty="0"/>
              <a:t> הרשימות ולוועדת הבחירות.</a:t>
            </a:r>
            <a:endParaRPr lang="en-US" dirty="0"/>
          </a:p>
          <a:p>
            <a:r>
              <a:rPr lang="he-IL" dirty="0"/>
              <a:t>הודעות על פסילה יימסרו לבאי </a:t>
            </a:r>
            <a:r>
              <a:rPr lang="he-IL" dirty="0" err="1"/>
              <a:t>כח</a:t>
            </a:r>
            <a:r>
              <a:rPr lang="he-IL" dirty="0"/>
              <a:t> הרשימות ולמועמד שנפסל.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71948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8153D3-1115-4C96-BCAA-E60B64E867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51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5085AA-306E-4521-9A1E-A45AAFDF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35" y="194904"/>
            <a:ext cx="6378915" cy="1325563"/>
          </a:xfrm>
        </p:spPr>
        <p:txBody>
          <a:bodyPr/>
          <a:lstStyle/>
          <a:p>
            <a:r>
              <a:rPr lang="he-IL" dirty="0"/>
              <a:t>עתירות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AC2E62-8F7E-46F1-83E4-829B38DA80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זכאים לעתור לבית המשפט נגד החלטת מנהל הבחירות:</a:t>
            </a:r>
            <a:endParaRPr lang="en-US" dirty="0"/>
          </a:p>
          <a:p>
            <a:r>
              <a:rPr lang="he-IL" dirty="0"/>
              <a:t>בעניין סירוב לאשר – בא </a:t>
            </a:r>
            <a:r>
              <a:rPr lang="he-IL" dirty="0" err="1"/>
              <a:t>כח</a:t>
            </a:r>
            <a:r>
              <a:rPr lang="he-IL" dirty="0"/>
              <a:t> </a:t>
            </a:r>
            <a:r>
              <a:rPr lang="he-IL" dirty="0" smtClean="0"/>
              <a:t>הרשימה, ממלא מקומו </a:t>
            </a:r>
            <a:r>
              <a:rPr lang="he-IL" dirty="0"/>
              <a:t>והמועמד שלא אושר</a:t>
            </a:r>
            <a:endParaRPr lang="en-US" dirty="0"/>
          </a:p>
          <a:p>
            <a:r>
              <a:rPr lang="he-IL" dirty="0"/>
              <a:t>בעניין אישור רשימה או מועמד לראש המועצה – רק חבר ועדת הבחירות</a:t>
            </a:r>
            <a:endParaRPr lang="en-US" dirty="0"/>
          </a:p>
          <a:p>
            <a:endParaRPr lang="he-IL" dirty="0"/>
          </a:p>
          <a:p>
            <a:r>
              <a:rPr lang="he-IL" dirty="0"/>
              <a:t>על העותר להמציא את העתירה לפרקליטות המחוז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(ולא למנהל </a:t>
            </a:r>
            <a:r>
              <a:rPr lang="he-IL" dirty="0" smtClean="0"/>
              <a:t>הבחירות; מנהלי הבחירות יסרבו לקבל עתירות ישירות)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5697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E75B8-FD47-423E-B357-F794F957A3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52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06FA87-8483-4234-AD08-217F16ED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מצבים מיוחדים נוספים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C468D3-42BD-4BA9-8194-7FB259DDC9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התפטרות מועמד</a:t>
            </a:r>
          </a:p>
          <a:p>
            <a:r>
              <a:rPr lang="he-IL" dirty="0"/>
              <a:t>פטירת מועמד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במקרים </a:t>
            </a:r>
            <a:r>
              <a:rPr lang="he-IL" dirty="0" smtClean="0"/>
              <a:t>הרלוונטיים</a:t>
            </a:r>
            <a:r>
              <a:rPr lang="he-IL" dirty="0"/>
              <a:t>, יש לפעול על פי הוראות </a:t>
            </a:r>
            <a:r>
              <a:rPr lang="he-IL" dirty="0" smtClean="0"/>
              <a:t>המחוקק </a:t>
            </a:r>
            <a:r>
              <a:rPr lang="he-IL" dirty="0"/>
              <a:t>ולפנות למנהל הבחירות.</a:t>
            </a:r>
          </a:p>
        </p:txBody>
      </p:sp>
    </p:spTree>
    <p:extLst>
      <p:ext uri="{BB962C8B-B14F-4D97-AF65-F5344CB8AC3E}">
        <p14:creationId xmlns:p14="http://schemas.microsoft.com/office/powerpoint/2010/main" val="2826336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7C5F2-C799-471F-BA15-BBBED0C770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53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0F86DC-0E5E-44F6-98A3-3B9328FA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מימון בחירות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992C78-495C-4961-8161-DC6ADF72E0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29.8.23 – מועד תחילת הגשות בקשות מימון</a:t>
            </a:r>
          </a:p>
          <a:p>
            <a:r>
              <a:rPr lang="he-IL" dirty="0"/>
              <a:t>26.10.23 – מועד אחרון להגשת בקשות מימון</a:t>
            </a:r>
          </a:p>
          <a:p>
            <a:endParaRPr lang="he-IL" dirty="0"/>
          </a:p>
          <a:p>
            <a:r>
              <a:rPr lang="he-IL" dirty="0"/>
              <a:t>בקשות למימון מוגשות למחלקת המימון ביחידה לפיקוח ארצי על הבחירות של משרד הפנים, </a:t>
            </a:r>
            <a:r>
              <a:rPr lang="he-IL" b="1" dirty="0">
                <a:solidFill>
                  <a:srgbClr val="18918C"/>
                </a:solidFill>
              </a:rPr>
              <a:t>ואינן בטיפול מנהל הבחירות של הרשות. </a:t>
            </a:r>
          </a:p>
          <a:p>
            <a:pPr marL="0" indent="0">
              <a:buNone/>
            </a:pPr>
            <a:endParaRPr lang="he-IL" b="1" dirty="0">
              <a:solidFill>
                <a:srgbClr val="18918C"/>
              </a:solidFill>
            </a:endParaRPr>
          </a:p>
          <a:p>
            <a:r>
              <a:rPr lang="he-IL" dirty="0"/>
              <a:t>בבקשה למימון יצוינו </a:t>
            </a:r>
            <a:r>
              <a:rPr lang="he-IL" b="1" dirty="0">
                <a:solidFill>
                  <a:srgbClr val="18918C"/>
                </a:solidFill>
              </a:rPr>
              <a:t>בא </a:t>
            </a:r>
            <a:r>
              <a:rPr lang="he-IL" b="1" dirty="0" err="1">
                <a:solidFill>
                  <a:srgbClr val="18918C"/>
                </a:solidFill>
              </a:rPr>
              <a:t>כח</a:t>
            </a:r>
            <a:r>
              <a:rPr lang="he-IL" b="1" dirty="0">
                <a:solidFill>
                  <a:srgbClr val="18918C"/>
                </a:solidFill>
              </a:rPr>
              <a:t> הרשימה </a:t>
            </a:r>
            <a:r>
              <a:rPr lang="he-IL" dirty="0"/>
              <a:t>וממלא מקומו, כפי שצוינו בחוברת הגשת המועמדות.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AE5DE7-33B1-4F14-B1C3-0175AEF44079}"/>
              </a:ext>
            </a:extLst>
          </p:cNvPr>
          <p:cNvSpPr/>
          <p:nvPr/>
        </p:nvSpPr>
        <p:spPr>
          <a:xfrm>
            <a:off x="1689100" y="5067300"/>
            <a:ext cx="5575300" cy="12420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 algn="r" rtl="1">
              <a:buNone/>
            </a:pPr>
            <a:r>
              <a:rPr lang="he-IL" b="1" dirty="0">
                <a:solidFill>
                  <a:schemeClr val="tx1"/>
                </a:solidFill>
              </a:rPr>
              <a:t>לטפסי בקשת מימון ומידע נוסף:</a:t>
            </a:r>
          </a:p>
          <a:p>
            <a:pPr algn="r" rtl="1"/>
            <a:r>
              <a:rPr lang="he-IL" dirty="0">
                <a:solidFill>
                  <a:schemeClr val="tx1"/>
                </a:solidFill>
              </a:rPr>
              <a:t>פורטל הבחירות לרשויות המקומיות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bchirot-muni.moin.gov.il</a:t>
            </a:r>
            <a:endParaRPr lang="he-IL" dirty="0">
              <a:solidFill>
                <a:srgbClr val="0070C0"/>
              </a:solidFill>
            </a:endParaRPr>
          </a:p>
          <a:p>
            <a:pPr algn="r" rtl="1"/>
            <a:r>
              <a:rPr lang="he-IL" dirty="0">
                <a:solidFill>
                  <a:schemeClr val="tx1"/>
                </a:solidFill>
              </a:rPr>
              <a:t>מחלקת המימון:  073-3320492,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mimun23@moin.gov.il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he-IL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74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71DB9-C519-44F5-BC18-AE441F281B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54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A105A6-F067-4433-97D8-5D4BAFF1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760" y="245704"/>
            <a:ext cx="6378915" cy="1325563"/>
          </a:xfrm>
        </p:spPr>
        <p:txBody>
          <a:bodyPr/>
          <a:lstStyle/>
          <a:p>
            <a:r>
              <a:rPr lang="he-IL" dirty="0"/>
              <a:t>טבלאות עזר – מבנה חוברות ההגשה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6A68A5-72EB-446C-B44E-DC162245369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רשימת מועמדים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3994CB-AE2C-418D-B5C6-0DCE1860D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197756"/>
              </p:ext>
            </p:extLst>
          </p:nvPr>
        </p:nvGraphicFramePr>
        <p:xfrm>
          <a:off x="1674868" y="2060128"/>
          <a:ext cx="6840482" cy="4413885"/>
        </p:xfrm>
        <a:graphic>
          <a:graphicData uri="http://schemas.openxmlformats.org/drawingml/2006/table">
            <a:tbl>
              <a:tblPr rtl="1" firstRow="1" firstCol="1" bandRow="1"/>
              <a:tblGrid>
                <a:gridCol w="2736000">
                  <a:extLst>
                    <a:ext uri="{9D8B030D-6E8A-4147-A177-3AD203B41FA5}">
                      <a16:colId xmlns:a16="http://schemas.microsoft.com/office/drawing/2014/main" val="3303229871"/>
                    </a:ext>
                  </a:extLst>
                </a:gridCol>
                <a:gridCol w="2052241">
                  <a:extLst>
                    <a:ext uri="{9D8B030D-6E8A-4147-A177-3AD203B41FA5}">
                      <a16:colId xmlns:a16="http://schemas.microsoft.com/office/drawing/2014/main" val="1000195919"/>
                    </a:ext>
                  </a:extLst>
                </a:gridCol>
                <a:gridCol w="2052241">
                  <a:extLst>
                    <a:ext uri="{9D8B030D-6E8A-4147-A177-3AD203B41FA5}">
                      <a16:colId xmlns:a16="http://schemas.microsoft.com/office/drawing/2014/main" val="3527409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תכני החוברת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רשימת מועמדים למועצה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רשימת מועמדים לוועד מקומי / נציגות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5477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שער החוברת (פרטי הרשימה ורישום ההגשה)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67842"/>
                  </a:ext>
                </a:extLst>
              </a:tr>
              <a:tr h="186014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הוראות והסברים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2 - 5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2 - 7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14307"/>
                  </a:ext>
                </a:extLst>
              </a:tr>
              <a:tr h="186014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כתבי הסכמת מועמד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6 - 25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8 - 45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47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פרטי הרשימה וב"כ הרשימה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16274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טופס פרטי ח-ן בנק להחזרת עירבון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-------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-------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814615"/>
                  </a:ext>
                </a:extLst>
              </a:tr>
              <a:tr h="186014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רשימת המועמדים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392733"/>
                  </a:ext>
                </a:extLst>
              </a:tr>
              <a:tr h="186014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חתימות מגישים (תומכים)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28 - 33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48 - 53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062040"/>
                  </a:ext>
                </a:extLst>
              </a:tr>
              <a:tr h="595037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תצהיר ב"כ הרשימה ביחס לחתימות המגישים (תומכים)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321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844661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71DB9-C519-44F5-BC18-AE441F281B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55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A105A6-F067-4433-97D8-5D4BAFF1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טבלאות עזר – מבנה חוברות ההגשה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6A68A5-72EB-446C-B44E-DC162245369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הצעת מועמד לראשות המועצה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3994CB-AE2C-418D-B5C6-0DCE1860D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326441"/>
              </p:ext>
            </p:extLst>
          </p:nvPr>
        </p:nvGraphicFramePr>
        <p:xfrm>
          <a:off x="1530868" y="2060128"/>
          <a:ext cx="6984482" cy="3014936"/>
        </p:xfrm>
        <a:graphic>
          <a:graphicData uri="http://schemas.openxmlformats.org/drawingml/2006/table">
            <a:tbl>
              <a:tblPr rtl="1" firstRow="1" firstCol="1" bandRow="1"/>
              <a:tblGrid>
                <a:gridCol w="2880000">
                  <a:extLst>
                    <a:ext uri="{9D8B030D-6E8A-4147-A177-3AD203B41FA5}">
                      <a16:colId xmlns:a16="http://schemas.microsoft.com/office/drawing/2014/main" val="3303229871"/>
                    </a:ext>
                  </a:extLst>
                </a:gridCol>
                <a:gridCol w="2052241">
                  <a:extLst>
                    <a:ext uri="{9D8B030D-6E8A-4147-A177-3AD203B41FA5}">
                      <a16:colId xmlns:a16="http://schemas.microsoft.com/office/drawing/2014/main" val="1000195919"/>
                    </a:ext>
                  </a:extLst>
                </a:gridCol>
                <a:gridCol w="2052241">
                  <a:extLst>
                    <a:ext uri="{9D8B030D-6E8A-4147-A177-3AD203B41FA5}">
                      <a16:colId xmlns:a16="http://schemas.microsoft.com/office/drawing/2014/main" val="3527409294"/>
                    </a:ext>
                  </a:extLst>
                </a:gridCol>
              </a:tblGrid>
              <a:tr h="368747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תכני החוברת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מטעם ראש מועצה מכהן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A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מטעם קבוצת בוחרים (תומכים)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3428" marR="33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54773"/>
                  </a:ext>
                </a:extLst>
              </a:tr>
              <a:tr h="561613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שער החוברת (פרטי המועמד ורשימתו, ורישום ההגשה)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A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67842"/>
                  </a:ext>
                </a:extLst>
              </a:tr>
              <a:tr h="280806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הוראות והסברים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2 - 5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A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2 - 6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14307"/>
                  </a:ext>
                </a:extLst>
              </a:tr>
              <a:tr h="280806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טופס פרטי ח-ן בנק להחזרת עירבון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-------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A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514656"/>
                  </a:ext>
                </a:extLst>
              </a:tr>
              <a:tr h="280806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פרטי הצעת המועמד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A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47414"/>
                  </a:ext>
                </a:extLst>
              </a:tr>
              <a:tr h="280806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חתימות מגישי ההצעה (התומכים)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------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A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9 - 30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162742"/>
                  </a:ext>
                </a:extLst>
              </a:tr>
              <a:tr h="561613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תצהיר ב"כ המציעים ביחס לחתימות המגישים (תומכים)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------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A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814615"/>
                  </a:ext>
                </a:extLst>
              </a:tr>
              <a:tr h="280806"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כתב הסכמת המועמד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7 - 8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A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he-I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32 - 33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062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99925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8EEAD-B1EF-481D-89EC-231DB72DF1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pPr/>
              <a:t>56</a:t>
            </a:fld>
            <a:endParaRPr lang="he-I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5A07352-2C37-4211-B09A-1851F347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C564CA-44C0-4FEB-9562-ACBA1371A4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50" y="1557338"/>
            <a:ext cx="8208963" cy="5040312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 </a:t>
            </a:r>
          </a:p>
          <a:p>
            <a:pPr marL="0" indent="0">
              <a:buNone/>
            </a:pPr>
            <a:r>
              <a:rPr lang="he-IL" dirty="0"/>
              <a:t>בהצלחה !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0F2A2F-83AE-4679-96C7-3947F6E03786}"/>
              </a:ext>
            </a:extLst>
          </p:cNvPr>
          <p:cNvSpPr/>
          <p:nvPr/>
        </p:nvSpPr>
        <p:spPr>
          <a:xfrm>
            <a:off x="611187" y="1533280"/>
            <a:ext cx="7904163" cy="1601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dirty="0">
                <a:solidFill>
                  <a:srgbClr val="00335B"/>
                </a:solidFill>
              </a:rPr>
              <a:t>מנהל הבחירות, </a:t>
            </a:r>
            <a:r>
              <a:rPr lang="he-IL" sz="2400" dirty="0" err="1">
                <a:solidFill>
                  <a:srgbClr val="00335B"/>
                </a:solidFill>
              </a:rPr>
              <a:t>מינהלת</a:t>
            </a:r>
            <a:r>
              <a:rPr lang="he-IL" sz="2400" dirty="0">
                <a:solidFill>
                  <a:srgbClr val="00335B"/>
                </a:solidFill>
              </a:rPr>
              <a:t> המחוז והיחידה לפיקוח ארצי על הבחירות במשרד הפנים פועלים לקיום הליכי בחירות דמוקרטיים, תקינים ומקצועיים, על מנת לאפשר לכל תושב לממש את זכותו לבחור ולהיבחר, </a:t>
            </a:r>
            <a:r>
              <a:rPr lang="he-IL" sz="2400" b="1" dirty="0">
                <a:solidFill>
                  <a:srgbClr val="00335B"/>
                </a:solidFill>
              </a:rPr>
              <a:t>ולהשפיע על צביון השלטון המקומי בישראל.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A1B161-DC05-4C39-B18A-C041ADDB7DAE}"/>
              </a:ext>
            </a:extLst>
          </p:cNvPr>
          <p:cNvSpPr/>
          <p:nvPr/>
        </p:nvSpPr>
        <p:spPr>
          <a:xfrm>
            <a:off x="611187" y="3469595"/>
            <a:ext cx="7904163" cy="144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400" dirty="0">
                <a:solidFill>
                  <a:srgbClr val="00335B"/>
                </a:solidFill>
              </a:rPr>
              <a:t>הגשת חוברות המועמדות בהתאם לכל הוראות הדין והכללים בחוברות ההגשה תמנע ליקויים ומצבי פסילת רשימות ומועמדים.</a:t>
            </a:r>
          </a:p>
          <a:p>
            <a:pPr algn="just" rtl="1"/>
            <a:r>
              <a:rPr lang="he-IL" sz="2400" dirty="0">
                <a:solidFill>
                  <a:srgbClr val="00335B"/>
                </a:solidFill>
              </a:rPr>
              <a:t>נא היערכו בהתאם.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EF256-494E-482C-8DE6-CE01CEC8C1CC}"/>
              </a:ext>
            </a:extLst>
          </p:cNvPr>
          <p:cNvSpPr txBox="1"/>
          <p:nvPr/>
        </p:nvSpPr>
        <p:spPr>
          <a:xfrm>
            <a:off x="3733800" y="5263684"/>
            <a:ext cx="1492250" cy="52322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>
              <a:spcBef>
                <a:spcPct val="0"/>
              </a:spcBef>
              <a:buNone/>
              <a:defRPr sz="2800" b="1">
                <a:solidFill>
                  <a:srgbClr val="10717F"/>
                </a:solidFill>
                <a:latin typeface="+mj-lt"/>
                <a:ea typeface="+mj-ea"/>
              </a:defRPr>
            </a:lvl1pPr>
          </a:lstStyle>
          <a:p>
            <a:r>
              <a:rPr lang="he-IL" dirty="0"/>
              <a:t>בהצלחה!</a:t>
            </a:r>
          </a:p>
        </p:txBody>
      </p:sp>
    </p:spTree>
    <p:extLst>
      <p:ext uri="{BB962C8B-B14F-4D97-AF65-F5344CB8AC3E}">
        <p14:creationId xmlns:p14="http://schemas.microsoft.com/office/powerpoint/2010/main" val="27486497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1">
            <a:extLst>
              <a:ext uri="{FF2B5EF4-FFF2-40B4-BE49-F238E27FC236}">
                <a16:creationId xmlns:a16="http://schemas.microsoft.com/office/drawing/2014/main" id="{AC8B1639-39B8-4439-8583-C32E7F970513}"/>
              </a:ext>
            </a:extLst>
          </p:cNvPr>
          <p:cNvSpPr/>
          <p:nvPr/>
        </p:nvSpPr>
        <p:spPr>
          <a:xfrm>
            <a:off x="0" y="1238250"/>
            <a:ext cx="9144000" cy="5619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86F390DE-5276-495D-A6C7-AB78B0A609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8" name="Title 47">
            <a:extLst>
              <a:ext uri="{FF2B5EF4-FFF2-40B4-BE49-F238E27FC236}">
                <a16:creationId xmlns:a16="http://schemas.microsoft.com/office/drawing/2014/main" id="{2858A102-A487-49F1-91AB-195B7C7C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מועצה אזורית לדוגמה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C2748-5FF8-4D16-8E8B-A0BF031A92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6163" y="6453188"/>
            <a:ext cx="477837" cy="288925"/>
          </a:xfrm>
        </p:spPr>
        <p:txBody>
          <a:bodyPr/>
          <a:lstStyle/>
          <a:p>
            <a:fld id="{A14318B7-7A23-46B4-B76B-10B16BA86880}" type="slidenum">
              <a:rPr lang="he-IL" smtClean="0"/>
              <a:t>6</a:t>
            </a:fld>
            <a:endParaRPr lang="he-IL"/>
          </a:p>
        </p:txBody>
      </p:sp>
      <p:sp>
        <p:nvSpPr>
          <p:cNvPr id="8" name="צורה חופשית 2">
            <a:extLst>
              <a:ext uri="{FF2B5EF4-FFF2-40B4-BE49-F238E27FC236}">
                <a16:creationId xmlns:a16="http://schemas.microsoft.com/office/drawing/2014/main" id="{6A555095-85F8-411E-9B8C-BBF07CA88C25}"/>
              </a:ext>
            </a:extLst>
          </p:cNvPr>
          <p:cNvSpPr/>
          <p:nvPr/>
        </p:nvSpPr>
        <p:spPr>
          <a:xfrm>
            <a:off x="274320" y="2406777"/>
            <a:ext cx="8668512" cy="4370832"/>
          </a:xfrm>
          <a:custGeom>
            <a:avLst/>
            <a:gdLst>
              <a:gd name="connsiteX0" fmla="*/ 128016 w 8668512"/>
              <a:gd name="connsiteY0" fmla="*/ 630936 h 4370832"/>
              <a:gd name="connsiteX1" fmla="*/ 2724912 w 8668512"/>
              <a:gd name="connsiteY1" fmla="*/ 0 h 4370832"/>
              <a:gd name="connsiteX2" fmla="*/ 5404104 w 8668512"/>
              <a:gd name="connsiteY2" fmla="*/ 283464 h 4370832"/>
              <a:gd name="connsiteX3" fmla="*/ 8001000 w 8668512"/>
              <a:gd name="connsiteY3" fmla="*/ 73152 h 4370832"/>
              <a:gd name="connsiteX4" fmla="*/ 8668512 w 8668512"/>
              <a:gd name="connsiteY4" fmla="*/ 731520 h 4370832"/>
              <a:gd name="connsiteX5" fmla="*/ 7607808 w 8668512"/>
              <a:gd name="connsiteY5" fmla="*/ 1956816 h 4370832"/>
              <a:gd name="connsiteX6" fmla="*/ 8174736 w 8668512"/>
              <a:gd name="connsiteY6" fmla="*/ 3008376 h 4370832"/>
              <a:gd name="connsiteX7" fmla="*/ 8174736 w 8668512"/>
              <a:gd name="connsiteY7" fmla="*/ 3099816 h 4370832"/>
              <a:gd name="connsiteX8" fmla="*/ 7178040 w 8668512"/>
              <a:gd name="connsiteY8" fmla="*/ 4370832 h 4370832"/>
              <a:gd name="connsiteX9" fmla="*/ 237744 w 8668512"/>
              <a:gd name="connsiteY9" fmla="*/ 3995928 h 4370832"/>
              <a:gd name="connsiteX10" fmla="*/ 0 w 8668512"/>
              <a:gd name="connsiteY10" fmla="*/ 2487168 h 4370832"/>
              <a:gd name="connsiteX11" fmla="*/ 548640 w 8668512"/>
              <a:gd name="connsiteY11" fmla="*/ 1737360 h 4370832"/>
              <a:gd name="connsiteX12" fmla="*/ 128016 w 8668512"/>
              <a:gd name="connsiteY12" fmla="*/ 630936 h 437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68512" h="4370832">
                <a:moveTo>
                  <a:pt x="128016" y="630936"/>
                </a:moveTo>
                <a:lnTo>
                  <a:pt x="2724912" y="0"/>
                </a:lnTo>
                <a:lnTo>
                  <a:pt x="5404104" y="283464"/>
                </a:lnTo>
                <a:lnTo>
                  <a:pt x="8001000" y="73152"/>
                </a:lnTo>
                <a:lnTo>
                  <a:pt x="8668512" y="731520"/>
                </a:lnTo>
                <a:lnTo>
                  <a:pt x="7607808" y="1956816"/>
                </a:lnTo>
                <a:lnTo>
                  <a:pt x="8174736" y="3008376"/>
                </a:lnTo>
                <a:lnTo>
                  <a:pt x="8174736" y="3099816"/>
                </a:lnTo>
                <a:lnTo>
                  <a:pt x="7178040" y="4370832"/>
                </a:lnTo>
                <a:lnTo>
                  <a:pt x="237744" y="3995928"/>
                </a:lnTo>
                <a:lnTo>
                  <a:pt x="0" y="2487168"/>
                </a:lnTo>
                <a:lnTo>
                  <a:pt x="548640" y="1737360"/>
                </a:lnTo>
                <a:lnTo>
                  <a:pt x="128016" y="630936"/>
                </a:lnTo>
                <a:close/>
              </a:path>
            </a:pathLst>
          </a:custGeom>
          <a:solidFill>
            <a:srgbClr val="D7E4B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הסבר מלבני 7">
            <a:extLst>
              <a:ext uri="{FF2B5EF4-FFF2-40B4-BE49-F238E27FC236}">
                <a16:creationId xmlns:a16="http://schemas.microsoft.com/office/drawing/2014/main" id="{ED3F2625-F4C4-4641-A784-AFB82ED75FED}"/>
              </a:ext>
            </a:extLst>
          </p:cNvPr>
          <p:cNvSpPr/>
          <p:nvPr/>
        </p:nvSpPr>
        <p:spPr>
          <a:xfrm>
            <a:off x="3366820" y="2216641"/>
            <a:ext cx="1871933" cy="432048"/>
          </a:xfrm>
          <a:prstGeom prst="wedgeRectCallout">
            <a:avLst>
              <a:gd name="adj1" fmla="val -1089"/>
              <a:gd name="adj2" fmla="val 39924"/>
            </a:avLst>
          </a:prstGeom>
          <a:solidFill>
            <a:srgbClr val="003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תחום מועצה אזורית</a:t>
            </a:r>
          </a:p>
        </p:txBody>
      </p:sp>
      <p:grpSp>
        <p:nvGrpSpPr>
          <p:cNvPr id="10" name="קבוצה 40">
            <a:extLst>
              <a:ext uri="{FF2B5EF4-FFF2-40B4-BE49-F238E27FC236}">
                <a16:creationId xmlns:a16="http://schemas.microsoft.com/office/drawing/2014/main" id="{584434AF-7D6B-4075-9175-5A03676C318C}"/>
              </a:ext>
            </a:extLst>
          </p:cNvPr>
          <p:cNvGrpSpPr/>
          <p:nvPr/>
        </p:nvGrpSpPr>
        <p:grpSpPr>
          <a:xfrm>
            <a:off x="6208776" y="2470785"/>
            <a:ext cx="2761488" cy="1901952"/>
            <a:chOff x="6208776" y="1508760"/>
            <a:chExt cx="2761488" cy="1901952"/>
          </a:xfrm>
        </p:grpSpPr>
        <p:sp>
          <p:nvSpPr>
            <p:cNvPr id="11" name="צורה חופשית 13">
              <a:extLst>
                <a:ext uri="{FF2B5EF4-FFF2-40B4-BE49-F238E27FC236}">
                  <a16:creationId xmlns:a16="http://schemas.microsoft.com/office/drawing/2014/main" id="{D13ACD2A-12CB-4E52-B686-914914632912}"/>
                </a:ext>
              </a:extLst>
            </p:cNvPr>
            <p:cNvSpPr/>
            <p:nvPr/>
          </p:nvSpPr>
          <p:spPr>
            <a:xfrm>
              <a:off x="6208776" y="1508760"/>
              <a:ext cx="2761488" cy="1901952"/>
            </a:xfrm>
            <a:custGeom>
              <a:avLst/>
              <a:gdLst>
                <a:gd name="connsiteX0" fmla="*/ 2093976 w 2761488"/>
                <a:gd name="connsiteY0" fmla="*/ 0 h 1901952"/>
                <a:gd name="connsiteX1" fmla="*/ 2761488 w 2761488"/>
                <a:gd name="connsiteY1" fmla="*/ 676656 h 1901952"/>
                <a:gd name="connsiteX2" fmla="*/ 1673352 w 2761488"/>
                <a:gd name="connsiteY2" fmla="*/ 1901952 h 1901952"/>
                <a:gd name="connsiteX3" fmla="*/ 155448 w 2761488"/>
                <a:gd name="connsiteY3" fmla="*/ 1554480 h 1901952"/>
                <a:gd name="connsiteX4" fmla="*/ 0 w 2761488"/>
                <a:gd name="connsiteY4" fmla="*/ 347472 h 1901952"/>
                <a:gd name="connsiteX5" fmla="*/ 228600 w 2761488"/>
                <a:gd name="connsiteY5" fmla="*/ 155448 h 1901952"/>
                <a:gd name="connsiteX6" fmla="*/ 2093976 w 2761488"/>
                <a:gd name="connsiteY6" fmla="*/ 0 h 190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1488" h="1901952">
                  <a:moveTo>
                    <a:pt x="2093976" y="0"/>
                  </a:moveTo>
                  <a:lnTo>
                    <a:pt x="2761488" y="676656"/>
                  </a:lnTo>
                  <a:lnTo>
                    <a:pt x="1673352" y="1901952"/>
                  </a:lnTo>
                  <a:lnTo>
                    <a:pt x="155448" y="1554480"/>
                  </a:lnTo>
                  <a:lnTo>
                    <a:pt x="0" y="347472"/>
                  </a:lnTo>
                  <a:lnTo>
                    <a:pt x="228600" y="155448"/>
                  </a:lnTo>
                  <a:lnTo>
                    <a:pt x="2093976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הסבר מלבני 15">
              <a:extLst>
                <a:ext uri="{FF2B5EF4-FFF2-40B4-BE49-F238E27FC236}">
                  <a16:creationId xmlns:a16="http://schemas.microsoft.com/office/drawing/2014/main" id="{D043A9A8-4BEF-4403-B6B4-6196232BB0D3}"/>
                </a:ext>
              </a:extLst>
            </p:cNvPr>
            <p:cNvSpPr/>
            <p:nvPr/>
          </p:nvSpPr>
          <p:spPr>
            <a:xfrm>
              <a:off x="6823210" y="2366745"/>
              <a:ext cx="691300" cy="304651"/>
            </a:xfrm>
            <a:prstGeom prst="wedgeRectCallout">
              <a:avLst>
                <a:gd name="adj1" fmla="val -11782"/>
                <a:gd name="adj2" fmla="val -43322"/>
              </a:avLst>
            </a:prstGeom>
            <a:solidFill>
              <a:srgbClr val="003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יישוב</a:t>
              </a:r>
            </a:p>
          </p:txBody>
        </p:sp>
        <p:sp>
          <p:nvSpPr>
            <p:cNvPr id="13" name="מלבן 16">
              <a:extLst>
                <a:ext uri="{FF2B5EF4-FFF2-40B4-BE49-F238E27FC236}">
                  <a16:creationId xmlns:a16="http://schemas.microsoft.com/office/drawing/2014/main" id="{FE4B37AF-C29A-4981-8517-687AACA6EC4A}"/>
                </a:ext>
              </a:extLst>
            </p:cNvPr>
            <p:cNvSpPr/>
            <p:nvPr/>
          </p:nvSpPr>
          <p:spPr>
            <a:xfrm>
              <a:off x="6466594" y="2620911"/>
              <a:ext cx="18322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dirty="0">
                  <a:solidFill>
                    <a:prstClr val="black"/>
                  </a:solidFill>
                </a:rPr>
                <a:t>שיתופי / לא שיתופי</a:t>
              </a:r>
              <a:endParaRPr lang="he-IL" sz="1400" dirty="0"/>
            </a:p>
          </p:txBody>
        </p:sp>
        <p:pic>
          <p:nvPicPr>
            <p:cNvPr id="14" name="תמונה 25">
              <a:extLst>
                <a:ext uri="{FF2B5EF4-FFF2-40B4-BE49-F238E27FC236}">
                  <a16:creationId xmlns:a16="http://schemas.microsoft.com/office/drawing/2014/main" id="{0167AC11-6B62-4454-8F67-A763E30CC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452" y="1717771"/>
              <a:ext cx="295316" cy="295316"/>
            </a:xfrm>
            <a:prstGeom prst="rect">
              <a:avLst/>
            </a:prstGeom>
          </p:spPr>
        </p:pic>
        <p:pic>
          <p:nvPicPr>
            <p:cNvPr id="15" name="תמונה 26">
              <a:extLst>
                <a:ext uri="{FF2B5EF4-FFF2-40B4-BE49-F238E27FC236}">
                  <a16:creationId xmlns:a16="http://schemas.microsoft.com/office/drawing/2014/main" id="{6504ED1E-BA3E-4B3A-BC62-078640548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644" y="1866246"/>
              <a:ext cx="295316" cy="295316"/>
            </a:xfrm>
            <a:prstGeom prst="rect">
              <a:avLst/>
            </a:prstGeom>
          </p:spPr>
        </p:pic>
        <p:pic>
          <p:nvPicPr>
            <p:cNvPr id="16" name="תמונה 27">
              <a:extLst>
                <a:ext uri="{FF2B5EF4-FFF2-40B4-BE49-F238E27FC236}">
                  <a16:creationId xmlns:a16="http://schemas.microsoft.com/office/drawing/2014/main" id="{0D4B46F3-9D21-482C-A078-9F4A82C97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320" y="2007541"/>
              <a:ext cx="295316" cy="295316"/>
            </a:xfrm>
            <a:prstGeom prst="rect">
              <a:avLst/>
            </a:prstGeom>
          </p:spPr>
        </p:pic>
      </p:grpSp>
      <p:grpSp>
        <p:nvGrpSpPr>
          <p:cNvPr id="17" name="קבוצה 43">
            <a:extLst>
              <a:ext uri="{FF2B5EF4-FFF2-40B4-BE49-F238E27FC236}">
                <a16:creationId xmlns:a16="http://schemas.microsoft.com/office/drawing/2014/main" id="{352B0270-B2C0-4E55-BD70-3B91D04DE953}"/>
              </a:ext>
            </a:extLst>
          </p:cNvPr>
          <p:cNvGrpSpPr/>
          <p:nvPr/>
        </p:nvGrpSpPr>
        <p:grpSpPr>
          <a:xfrm>
            <a:off x="1633303" y="3445751"/>
            <a:ext cx="5337565" cy="1313317"/>
            <a:chOff x="1633303" y="2483726"/>
            <a:chExt cx="5337565" cy="1313317"/>
          </a:xfrm>
        </p:grpSpPr>
        <p:sp>
          <p:nvSpPr>
            <p:cNvPr id="18" name="הסבר מלבני 22">
              <a:extLst>
                <a:ext uri="{FF2B5EF4-FFF2-40B4-BE49-F238E27FC236}">
                  <a16:creationId xmlns:a16="http://schemas.microsoft.com/office/drawing/2014/main" id="{5A7821B2-90CE-4FB5-B3DC-DA95D1FF5BD6}"/>
                </a:ext>
              </a:extLst>
            </p:cNvPr>
            <p:cNvSpPr/>
            <p:nvPr/>
          </p:nvSpPr>
          <p:spPr>
            <a:xfrm>
              <a:off x="4557089" y="2483726"/>
              <a:ext cx="1086571" cy="285064"/>
            </a:xfrm>
            <a:prstGeom prst="wedgeRectCallout">
              <a:avLst>
                <a:gd name="adj1" fmla="val -11782"/>
                <a:gd name="adj2" fmla="val -43322"/>
              </a:avLst>
            </a:prstGeom>
            <a:solidFill>
              <a:srgbClr val="003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תחום עודף</a:t>
              </a:r>
            </a:p>
          </p:txBody>
        </p:sp>
        <p:sp>
          <p:nvSpPr>
            <p:cNvPr id="19" name="מלבן 23">
              <a:extLst>
                <a:ext uri="{FF2B5EF4-FFF2-40B4-BE49-F238E27FC236}">
                  <a16:creationId xmlns:a16="http://schemas.microsoft.com/office/drawing/2014/main" id="{E6BDC379-E989-4615-8DB6-9287459A7891}"/>
                </a:ext>
              </a:extLst>
            </p:cNvPr>
            <p:cNvSpPr/>
            <p:nvPr/>
          </p:nvSpPr>
          <p:spPr>
            <a:xfrm>
              <a:off x="2058920" y="2713548"/>
              <a:ext cx="42273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he-IL" sz="1400" dirty="0"/>
            </a:p>
          </p:txBody>
        </p:sp>
        <p:pic>
          <p:nvPicPr>
            <p:cNvPr id="20" name="תמונה 35">
              <a:extLst>
                <a:ext uri="{FF2B5EF4-FFF2-40B4-BE49-F238E27FC236}">
                  <a16:creationId xmlns:a16="http://schemas.microsoft.com/office/drawing/2014/main" id="{FB4C0CA5-8847-493C-9276-3A0864BD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1771" y="3236753"/>
              <a:ext cx="295316" cy="295316"/>
            </a:xfrm>
            <a:prstGeom prst="rect">
              <a:avLst/>
            </a:prstGeom>
          </p:spPr>
        </p:pic>
        <p:pic>
          <p:nvPicPr>
            <p:cNvPr id="21" name="תמונה 36">
              <a:extLst>
                <a:ext uri="{FF2B5EF4-FFF2-40B4-BE49-F238E27FC236}">
                  <a16:creationId xmlns:a16="http://schemas.microsoft.com/office/drawing/2014/main" id="{735A58E9-D459-45C2-9042-C8B9988E9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303" y="2612280"/>
              <a:ext cx="295316" cy="295316"/>
            </a:xfrm>
            <a:prstGeom prst="rect">
              <a:avLst/>
            </a:prstGeom>
          </p:spPr>
        </p:pic>
        <p:pic>
          <p:nvPicPr>
            <p:cNvPr id="22" name="תמונה 51">
              <a:extLst>
                <a:ext uri="{FF2B5EF4-FFF2-40B4-BE49-F238E27FC236}">
                  <a16:creationId xmlns:a16="http://schemas.microsoft.com/office/drawing/2014/main" id="{647E04F7-11E2-4660-A299-E49570802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552" y="3501727"/>
              <a:ext cx="295316" cy="295316"/>
            </a:xfrm>
            <a:prstGeom prst="rect">
              <a:avLst/>
            </a:prstGeom>
          </p:spPr>
        </p:pic>
      </p:grpSp>
      <p:grpSp>
        <p:nvGrpSpPr>
          <p:cNvPr id="23" name="קבוצה 41">
            <a:extLst>
              <a:ext uri="{FF2B5EF4-FFF2-40B4-BE49-F238E27FC236}">
                <a16:creationId xmlns:a16="http://schemas.microsoft.com/office/drawing/2014/main" id="{4E45641E-175E-4C91-BC5C-6C69779CE944}"/>
              </a:ext>
            </a:extLst>
          </p:cNvPr>
          <p:cNvGrpSpPr/>
          <p:nvPr/>
        </p:nvGrpSpPr>
        <p:grpSpPr>
          <a:xfrm>
            <a:off x="3657600" y="4806569"/>
            <a:ext cx="4402328" cy="1961896"/>
            <a:chOff x="3657600" y="3844544"/>
            <a:chExt cx="4402328" cy="1961896"/>
          </a:xfrm>
        </p:grpSpPr>
        <p:sp>
          <p:nvSpPr>
            <p:cNvPr id="24" name="צורה חופשית 14">
              <a:extLst>
                <a:ext uri="{FF2B5EF4-FFF2-40B4-BE49-F238E27FC236}">
                  <a16:creationId xmlns:a16="http://schemas.microsoft.com/office/drawing/2014/main" id="{92876CFC-E3BB-4FFF-B5B7-9D69548DFB79}"/>
                </a:ext>
              </a:extLst>
            </p:cNvPr>
            <p:cNvSpPr/>
            <p:nvPr/>
          </p:nvSpPr>
          <p:spPr>
            <a:xfrm>
              <a:off x="3657600" y="3844544"/>
              <a:ext cx="4402328" cy="1961896"/>
            </a:xfrm>
            <a:custGeom>
              <a:avLst/>
              <a:gdLst>
                <a:gd name="connsiteX0" fmla="*/ 4224528 w 4809744"/>
                <a:gd name="connsiteY0" fmla="*/ 749808 h 3154680"/>
                <a:gd name="connsiteX1" fmla="*/ 4809744 w 4809744"/>
                <a:gd name="connsiteY1" fmla="*/ 1874520 h 3154680"/>
                <a:gd name="connsiteX2" fmla="*/ 3813048 w 4809744"/>
                <a:gd name="connsiteY2" fmla="*/ 3154680 h 3154680"/>
                <a:gd name="connsiteX3" fmla="*/ 731520 w 4809744"/>
                <a:gd name="connsiteY3" fmla="*/ 2990088 h 3154680"/>
                <a:gd name="connsiteX4" fmla="*/ 0 w 4809744"/>
                <a:gd name="connsiteY4" fmla="*/ 1371600 h 3154680"/>
                <a:gd name="connsiteX5" fmla="*/ 960120 w 4809744"/>
                <a:gd name="connsiteY5" fmla="*/ 0 h 3154680"/>
                <a:gd name="connsiteX6" fmla="*/ 2093976 w 4809744"/>
                <a:gd name="connsiteY6" fmla="*/ 786384 h 3154680"/>
                <a:gd name="connsiteX7" fmla="*/ 2075688 w 4809744"/>
                <a:gd name="connsiteY7" fmla="*/ 1353312 h 3154680"/>
                <a:gd name="connsiteX8" fmla="*/ 2487168 w 4809744"/>
                <a:gd name="connsiteY8" fmla="*/ 1371600 h 3154680"/>
                <a:gd name="connsiteX9" fmla="*/ 2706624 w 4809744"/>
                <a:gd name="connsiteY9" fmla="*/ 402336 h 3154680"/>
                <a:gd name="connsiteX10" fmla="*/ 4224528 w 4809744"/>
                <a:gd name="connsiteY10" fmla="*/ 749808 h 3154680"/>
                <a:gd name="connsiteX0" fmla="*/ 4224528 w 4809744"/>
                <a:gd name="connsiteY0" fmla="*/ 347472 h 2752344"/>
                <a:gd name="connsiteX1" fmla="*/ 4809744 w 4809744"/>
                <a:gd name="connsiteY1" fmla="*/ 1472184 h 2752344"/>
                <a:gd name="connsiteX2" fmla="*/ 3813048 w 4809744"/>
                <a:gd name="connsiteY2" fmla="*/ 2752344 h 2752344"/>
                <a:gd name="connsiteX3" fmla="*/ 731520 w 4809744"/>
                <a:gd name="connsiteY3" fmla="*/ 2587752 h 2752344"/>
                <a:gd name="connsiteX4" fmla="*/ 0 w 4809744"/>
                <a:gd name="connsiteY4" fmla="*/ 969264 h 2752344"/>
                <a:gd name="connsiteX5" fmla="*/ 2093976 w 4809744"/>
                <a:gd name="connsiteY5" fmla="*/ 384048 h 2752344"/>
                <a:gd name="connsiteX6" fmla="*/ 2075688 w 4809744"/>
                <a:gd name="connsiteY6" fmla="*/ 950976 h 2752344"/>
                <a:gd name="connsiteX7" fmla="*/ 2487168 w 4809744"/>
                <a:gd name="connsiteY7" fmla="*/ 969264 h 2752344"/>
                <a:gd name="connsiteX8" fmla="*/ 2706624 w 4809744"/>
                <a:gd name="connsiteY8" fmla="*/ 0 h 2752344"/>
                <a:gd name="connsiteX9" fmla="*/ 4224528 w 4809744"/>
                <a:gd name="connsiteY9" fmla="*/ 347472 h 2752344"/>
                <a:gd name="connsiteX0" fmla="*/ 4224528 w 4809744"/>
                <a:gd name="connsiteY0" fmla="*/ 347472 h 2752344"/>
                <a:gd name="connsiteX1" fmla="*/ 4809744 w 4809744"/>
                <a:gd name="connsiteY1" fmla="*/ 1472184 h 2752344"/>
                <a:gd name="connsiteX2" fmla="*/ 3813048 w 4809744"/>
                <a:gd name="connsiteY2" fmla="*/ 2752344 h 2752344"/>
                <a:gd name="connsiteX3" fmla="*/ 731520 w 4809744"/>
                <a:gd name="connsiteY3" fmla="*/ 2587752 h 2752344"/>
                <a:gd name="connsiteX4" fmla="*/ 0 w 4809744"/>
                <a:gd name="connsiteY4" fmla="*/ 969264 h 2752344"/>
                <a:gd name="connsiteX5" fmla="*/ 2081276 w 4809744"/>
                <a:gd name="connsiteY5" fmla="*/ 790448 h 2752344"/>
                <a:gd name="connsiteX6" fmla="*/ 2075688 w 4809744"/>
                <a:gd name="connsiteY6" fmla="*/ 950976 h 2752344"/>
                <a:gd name="connsiteX7" fmla="*/ 2487168 w 4809744"/>
                <a:gd name="connsiteY7" fmla="*/ 969264 h 2752344"/>
                <a:gd name="connsiteX8" fmla="*/ 2706624 w 4809744"/>
                <a:gd name="connsiteY8" fmla="*/ 0 h 2752344"/>
                <a:gd name="connsiteX9" fmla="*/ 4224528 w 4809744"/>
                <a:gd name="connsiteY9" fmla="*/ 347472 h 2752344"/>
                <a:gd name="connsiteX0" fmla="*/ 4224528 w 4809744"/>
                <a:gd name="connsiteY0" fmla="*/ 0 h 2404872"/>
                <a:gd name="connsiteX1" fmla="*/ 4809744 w 4809744"/>
                <a:gd name="connsiteY1" fmla="*/ 1124712 h 2404872"/>
                <a:gd name="connsiteX2" fmla="*/ 3813048 w 4809744"/>
                <a:gd name="connsiteY2" fmla="*/ 2404872 h 2404872"/>
                <a:gd name="connsiteX3" fmla="*/ 731520 w 4809744"/>
                <a:gd name="connsiteY3" fmla="*/ 2240280 h 2404872"/>
                <a:gd name="connsiteX4" fmla="*/ 0 w 4809744"/>
                <a:gd name="connsiteY4" fmla="*/ 621792 h 2404872"/>
                <a:gd name="connsiteX5" fmla="*/ 2081276 w 4809744"/>
                <a:gd name="connsiteY5" fmla="*/ 442976 h 2404872"/>
                <a:gd name="connsiteX6" fmla="*/ 2075688 w 4809744"/>
                <a:gd name="connsiteY6" fmla="*/ 603504 h 2404872"/>
                <a:gd name="connsiteX7" fmla="*/ 2487168 w 4809744"/>
                <a:gd name="connsiteY7" fmla="*/ 621792 h 2404872"/>
                <a:gd name="connsiteX8" fmla="*/ 4224528 w 4809744"/>
                <a:gd name="connsiteY8" fmla="*/ 0 h 2404872"/>
                <a:gd name="connsiteX0" fmla="*/ 4402328 w 4809744"/>
                <a:gd name="connsiteY0" fmla="*/ 1208024 h 1961896"/>
                <a:gd name="connsiteX1" fmla="*/ 4809744 w 4809744"/>
                <a:gd name="connsiteY1" fmla="*/ 681736 h 1961896"/>
                <a:gd name="connsiteX2" fmla="*/ 3813048 w 4809744"/>
                <a:gd name="connsiteY2" fmla="*/ 1961896 h 1961896"/>
                <a:gd name="connsiteX3" fmla="*/ 731520 w 4809744"/>
                <a:gd name="connsiteY3" fmla="*/ 1797304 h 1961896"/>
                <a:gd name="connsiteX4" fmla="*/ 0 w 4809744"/>
                <a:gd name="connsiteY4" fmla="*/ 178816 h 1961896"/>
                <a:gd name="connsiteX5" fmla="*/ 2081276 w 4809744"/>
                <a:gd name="connsiteY5" fmla="*/ 0 h 1961896"/>
                <a:gd name="connsiteX6" fmla="*/ 2075688 w 4809744"/>
                <a:gd name="connsiteY6" fmla="*/ 160528 h 1961896"/>
                <a:gd name="connsiteX7" fmla="*/ 2487168 w 4809744"/>
                <a:gd name="connsiteY7" fmla="*/ 178816 h 1961896"/>
                <a:gd name="connsiteX8" fmla="*/ 4402328 w 4809744"/>
                <a:gd name="connsiteY8" fmla="*/ 1208024 h 1961896"/>
                <a:gd name="connsiteX0" fmla="*/ 4402328 w 4402328"/>
                <a:gd name="connsiteY0" fmla="*/ 1208024 h 1961896"/>
                <a:gd name="connsiteX1" fmla="*/ 3813048 w 4402328"/>
                <a:gd name="connsiteY1" fmla="*/ 1961896 h 1961896"/>
                <a:gd name="connsiteX2" fmla="*/ 731520 w 4402328"/>
                <a:gd name="connsiteY2" fmla="*/ 1797304 h 1961896"/>
                <a:gd name="connsiteX3" fmla="*/ 0 w 4402328"/>
                <a:gd name="connsiteY3" fmla="*/ 178816 h 1961896"/>
                <a:gd name="connsiteX4" fmla="*/ 2081276 w 4402328"/>
                <a:gd name="connsiteY4" fmla="*/ 0 h 1961896"/>
                <a:gd name="connsiteX5" fmla="*/ 2075688 w 4402328"/>
                <a:gd name="connsiteY5" fmla="*/ 160528 h 1961896"/>
                <a:gd name="connsiteX6" fmla="*/ 2487168 w 4402328"/>
                <a:gd name="connsiteY6" fmla="*/ 178816 h 1961896"/>
                <a:gd name="connsiteX7" fmla="*/ 4402328 w 4402328"/>
                <a:gd name="connsiteY7" fmla="*/ 1208024 h 196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2328" h="1961896">
                  <a:moveTo>
                    <a:pt x="4402328" y="1208024"/>
                  </a:moveTo>
                  <a:lnTo>
                    <a:pt x="3813048" y="1961896"/>
                  </a:lnTo>
                  <a:lnTo>
                    <a:pt x="731520" y="1797304"/>
                  </a:lnTo>
                  <a:lnTo>
                    <a:pt x="0" y="178816"/>
                  </a:lnTo>
                  <a:lnTo>
                    <a:pt x="2081276" y="0"/>
                  </a:lnTo>
                  <a:lnTo>
                    <a:pt x="2075688" y="160528"/>
                  </a:lnTo>
                  <a:lnTo>
                    <a:pt x="2487168" y="178816"/>
                  </a:lnTo>
                  <a:lnTo>
                    <a:pt x="4402328" y="1208024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הסבר מלבני 17">
              <a:extLst>
                <a:ext uri="{FF2B5EF4-FFF2-40B4-BE49-F238E27FC236}">
                  <a16:creationId xmlns:a16="http://schemas.microsoft.com/office/drawing/2014/main" id="{8B789F31-D49F-468C-B2F0-6AC67E91838D}"/>
                </a:ext>
              </a:extLst>
            </p:cNvPr>
            <p:cNvSpPr/>
            <p:nvPr/>
          </p:nvSpPr>
          <p:spPr>
            <a:xfrm>
              <a:off x="6149173" y="4861924"/>
              <a:ext cx="691300" cy="304651"/>
            </a:xfrm>
            <a:prstGeom prst="wedgeRectCallout">
              <a:avLst>
                <a:gd name="adj1" fmla="val -11782"/>
                <a:gd name="adj2" fmla="val -43322"/>
              </a:avLst>
            </a:prstGeom>
            <a:solidFill>
              <a:srgbClr val="003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יישוב</a:t>
              </a:r>
            </a:p>
          </p:txBody>
        </p:sp>
        <p:sp>
          <p:nvSpPr>
            <p:cNvPr id="26" name="מלבן 18">
              <a:extLst>
                <a:ext uri="{FF2B5EF4-FFF2-40B4-BE49-F238E27FC236}">
                  <a16:creationId xmlns:a16="http://schemas.microsoft.com/office/drawing/2014/main" id="{4A43A01C-5275-486B-AB5D-7DD3C9EA61C7}"/>
                </a:ext>
              </a:extLst>
            </p:cNvPr>
            <p:cNvSpPr/>
            <p:nvPr/>
          </p:nvSpPr>
          <p:spPr>
            <a:xfrm>
              <a:off x="5550466" y="5125457"/>
              <a:ext cx="18322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dirty="0">
                  <a:solidFill>
                    <a:prstClr val="black"/>
                  </a:solidFill>
                </a:rPr>
                <a:t>שיתופי / לא שיתופי</a:t>
              </a:r>
              <a:endParaRPr lang="he-IL" sz="1400" dirty="0"/>
            </a:p>
          </p:txBody>
        </p:sp>
        <p:pic>
          <p:nvPicPr>
            <p:cNvPr id="27" name="תמונה 28">
              <a:extLst>
                <a:ext uri="{FF2B5EF4-FFF2-40B4-BE49-F238E27FC236}">
                  <a16:creationId xmlns:a16="http://schemas.microsoft.com/office/drawing/2014/main" id="{2F1FB21E-4E0D-4EE8-B407-6F629DE66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134" y="4507279"/>
              <a:ext cx="295316" cy="295316"/>
            </a:xfrm>
            <a:prstGeom prst="rect">
              <a:avLst/>
            </a:prstGeom>
          </p:spPr>
        </p:pic>
        <p:pic>
          <p:nvPicPr>
            <p:cNvPr id="28" name="תמונה 29">
              <a:extLst>
                <a:ext uri="{FF2B5EF4-FFF2-40B4-BE49-F238E27FC236}">
                  <a16:creationId xmlns:a16="http://schemas.microsoft.com/office/drawing/2014/main" id="{0CE5B52F-7F54-43F6-9541-66FDB29FF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326" y="4655754"/>
              <a:ext cx="295316" cy="295316"/>
            </a:xfrm>
            <a:prstGeom prst="rect">
              <a:avLst/>
            </a:prstGeom>
          </p:spPr>
        </p:pic>
        <p:pic>
          <p:nvPicPr>
            <p:cNvPr id="29" name="תמונה 30">
              <a:extLst>
                <a:ext uri="{FF2B5EF4-FFF2-40B4-BE49-F238E27FC236}">
                  <a16:creationId xmlns:a16="http://schemas.microsoft.com/office/drawing/2014/main" id="{9199A538-64B3-4A5B-8BC0-AB9F7D5A9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002" y="4797049"/>
              <a:ext cx="295316" cy="295316"/>
            </a:xfrm>
            <a:prstGeom prst="rect">
              <a:avLst/>
            </a:prstGeom>
          </p:spPr>
        </p:pic>
        <p:pic>
          <p:nvPicPr>
            <p:cNvPr id="30" name="תמונה 37">
              <a:extLst>
                <a:ext uri="{FF2B5EF4-FFF2-40B4-BE49-F238E27FC236}">
                  <a16:creationId xmlns:a16="http://schemas.microsoft.com/office/drawing/2014/main" id="{D877DAE6-AB19-4F48-B265-F7E577508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7476" y="5127741"/>
              <a:ext cx="295316" cy="295316"/>
            </a:xfrm>
            <a:prstGeom prst="rect">
              <a:avLst/>
            </a:prstGeom>
          </p:spPr>
        </p:pic>
        <p:pic>
          <p:nvPicPr>
            <p:cNvPr id="31" name="תמונה 38">
              <a:extLst>
                <a:ext uri="{FF2B5EF4-FFF2-40B4-BE49-F238E27FC236}">
                  <a16:creationId xmlns:a16="http://schemas.microsoft.com/office/drawing/2014/main" id="{CD9B95DB-3C2C-43FB-988E-FFD4F903D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332" y="4292838"/>
              <a:ext cx="295316" cy="295316"/>
            </a:xfrm>
            <a:prstGeom prst="rect">
              <a:avLst/>
            </a:prstGeom>
          </p:spPr>
        </p:pic>
      </p:grpSp>
      <p:grpSp>
        <p:nvGrpSpPr>
          <p:cNvPr id="32" name="קבוצה 42">
            <a:extLst>
              <a:ext uri="{FF2B5EF4-FFF2-40B4-BE49-F238E27FC236}">
                <a16:creationId xmlns:a16="http://schemas.microsoft.com/office/drawing/2014/main" id="{0DA0CF05-822E-46B8-968C-FFA84F495AE6}"/>
              </a:ext>
            </a:extLst>
          </p:cNvPr>
          <p:cNvGrpSpPr/>
          <p:nvPr/>
        </p:nvGrpSpPr>
        <p:grpSpPr>
          <a:xfrm>
            <a:off x="292100" y="4149725"/>
            <a:ext cx="4102100" cy="2438400"/>
            <a:chOff x="292100" y="3187700"/>
            <a:chExt cx="4102100" cy="2438400"/>
          </a:xfrm>
        </p:grpSpPr>
        <p:sp>
          <p:nvSpPr>
            <p:cNvPr id="33" name="צורה חופשית 19">
              <a:extLst>
                <a:ext uri="{FF2B5EF4-FFF2-40B4-BE49-F238E27FC236}">
                  <a16:creationId xmlns:a16="http://schemas.microsoft.com/office/drawing/2014/main" id="{F24802F6-00EB-4643-BD7A-F2381252D805}"/>
                </a:ext>
              </a:extLst>
            </p:cNvPr>
            <p:cNvSpPr/>
            <p:nvPr/>
          </p:nvSpPr>
          <p:spPr>
            <a:xfrm>
              <a:off x="292100" y="3187700"/>
              <a:ext cx="4102100" cy="2438400"/>
            </a:xfrm>
            <a:custGeom>
              <a:avLst/>
              <a:gdLst>
                <a:gd name="connsiteX0" fmla="*/ 4102100 w 4102100"/>
                <a:gd name="connsiteY0" fmla="*/ 2857500 h 2857500"/>
                <a:gd name="connsiteX1" fmla="*/ 3352800 w 4102100"/>
                <a:gd name="connsiteY1" fmla="*/ 1257300 h 2857500"/>
                <a:gd name="connsiteX2" fmla="*/ 3759200 w 4102100"/>
                <a:gd name="connsiteY2" fmla="*/ 698500 h 2857500"/>
                <a:gd name="connsiteX3" fmla="*/ 2425700 w 4102100"/>
                <a:gd name="connsiteY3" fmla="*/ 0 h 2857500"/>
                <a:gd name="connsiteX4" fmla="*/ 609600 w 4102100"/>
                <a:gd name="connsiteY4" fmla="*/ 203200 h 2857500"/>
                <a:gd name="connsiteX5" fmla="*/ 495300 w 4102100"/>
                <a:gd name="connsiteY5" fmla="*/ 419100 h 2857500"/>
                <a:gd name="connsiteX6" fmla="*/ 0 w 4102100"/>
                <a:gd name="connsiteY6" fmla="*/ 1143000 h 2857500"/>
                <a:gd name="connsiteX7" fmla="*/ 203200 w 4102100"/>
                <a:gd name="connsiteY7" fmla="*/ 2667000 h 2857500"/>
                <a:gd name="connsiteX8" fmla="*/ 4102100 w 4102100"/>
                <a:gd name="connsiteY8" fmla="*/ 2857500 h 2857500"/>
                <a:gd name="connsiteX0" fmla="*/ 4102100 w 4102100"/>
                <a:gd name="connsiteY0" fmla="*/ 2857500 h 2857500"/>
                <a:gd name="connsiteX1" fmla="*/ 3352800 w 4102100"/>
                <a:gd name="connsiteY1" fmla="*/ 1257300 h 2857500"/>
                <a:gd name="connsiteX2" fmla="*/ 3759200 w 4102100"/>
                <a:gd name="connsiteY2" fmla="*/ 698500 h 2857500"/>
                <a:gd name="connsiteX3" fmla="*/ 2425700 w 4102100"/>
                <a:gd name="connsiteY3" fmla="*/ 0 h 2857500"/>
                <a:gd name="connsiteX4" fmla="*/ 609600 w 4102100"/>
                <a:gd name="connsiteY4" fmla="*/ 203200 h 2857500"/>
                <a:gd name="connsiteX5" fmla="*/ 546100 w 4102100"/>
                <a:gd name="connsiteY5" fmla="*/ 419100 h 2857500"/>
                <a:gd name="connsiteX6" fmla="*/ 0 w 4102100"/>
                <a:gd name="connsiteY6" fmla="*/ 1143000 h 2857500"/>
                <a:gd name="connsiteX7" fmla="*/ 203200 w 4102100"/>
                <a:gd name="connsiteY7" fmla="*/ 2667000 h 2857500"/>
                <a:gd name="connsiteX8" fmla="*/ 4102100 w 4102100"/>
                <a:gd name="connsiteY8" fmla="*/ 2857500 h 2857500"/>
                <a:gd name="connsiteX0" fmla="*/ 4102100 w 4102100"/>
                <a:gd name="connsiteY0" fmla="*/ 2857500 h 2857500"/>
                <a:gd name="connsiteX1" fmla="*/ 3352800 w 4102100"/>
                <a:gd name="connsiteY1" fmla="*/ 1257300 h 2857500"/>
                <a:gd name="connsiteX2" fmla="*/ 3505200 w 4102100"/>
                <a:gd name="connsiteY2" fmla="*/ 1016000 h 2857500"/>
                <a:gd name="connsiteX3" fmla="*/ 2425700 w 4102100"/>
                <a:gd name="connsiteY3" fmla="*/ 0 h 2857500"/>
                <a:gd name="connsiteX4" fmla="*/ 609600 w 4102100"/>
                <a:gd name="connsiteY4" fmla="*/ 203200 h 2857500"/>
                <a:gd name="connsiteX5" fmla="*/ 546100 w 4102100"/>
                <a:gd name="connsiteY5" fmla="*/ 419100 h 2857500"/>
                <a:gd name="connsiteX6" fmla="*/ 0 w 4102100"/>
                <a:gd name="connsiteY6" fmla="*/ 1143000 h 2857500"/>
                <a:gd name="connsiteX7" fmla="*/ 203200 w 4102100"/>
                <a:gd name="connsiteY7" fmla="*/ 2667000 h 2857500"/>
                <a:gd name="connsiteX8" fmla="*/ 4102100 w 4102100"/>
                <a:gd name="connsiteY8" fmla="*/ 2857500 h 2857500"/>
                <a:gd name="connsiteX0" fmla="*/ 4102100 w 4102100"/>
                <a:gd name="connsiteY0" fmla="*/ 2654300 h 2654300"/>
                <a:gd name="connsiteX1" fmla="*/ 3352800 w 4102100"/>
                <a:gd name="connsiteY1" fmla="*/ 1054100 h 2654300"/>
                <a:gd name="connsiteX2" fmla="*/ 3505200 w 4102100"/>
                <a:gd name="connsiteY2" fmla="*/ 812800 h 2654300"/>
                <a:gd name="connsiteX3" fmla="*/ 2260600 w 4102100"/>
                <a:gd name="connsiteY3" fmla="*/ 711200 h 2654300"/>
                <a:gd name="connsiteX4" fmla="*/ 609600 w 4102100"/>
                <a:gd name="connsiteY4" fmla="*/ 0 h 2654300"/>
                <a:gd name="connsiteX5" fmla="*/ 546100 w 4102100"/>
                <a:gd name="connsiteY5" fmla="*/ 215900 h 2654300"/>
                <a:gd name="connsiteX6" fmla="*/ 0 w 4102100"/>
                <a:gd name="connsiteY6" fmla="*/ 939800 h 2654300"/>
                <a:gd name="connsiteX7" fmla="*/ 203200 w 4102100"/>
                <a:gd name="connsiteY7" fmla="*/ 2463800 h 2654300"/>
                <a:gd name="connsiteX8" fmla="*/ 4102100 w 4102100"/>
                <a:gd name="connsiteY8" fmla="*/ 2654300 h 2654300"/>
                <a:gd name="connsiteX0" fmla="*/ 4102100 w 4102100"/>
                <a:gd name="connsiteY0" fmla="*/ 2438400 h 2438400"/>
                <a:gd name="connsiteX1" fmla="*/ 3352800 w 4102100"/>
                <a:gd name="connsiteY1" fmla="*/ 838200 h 2438400"/>
                <a:gd name="connsiteX2" fmla="*/ 3505200 w 4102100"/>
                <a:gd name="connsiteY2" fmla="*/ 596900 h 2438400"/>
                <a:gd name="connsiteX3" fmla="*/ 2260600 w 4102100"/>
                <a:gd name="connsiteY3" fmla="*/ 495300 h 2438400"/>
                <a:gd name="connsiteX4" fmla="*/ 977900 w 4102100"/>
                <a:gd name="connsiteY4" fmla="*/ 635000 h 2438400"/>
                <a:gd name="connsiteX5" fmla="*/ 546100 w 4102100"/>
                <a:gd name="connsiteY5" fmla="*/ 0 h 2438400"/>
                <a:gd name="connsiteX6" fmla="*/ 0 w 4102100"/>
                <a:gd name="connsiteY6" fmla="*/ 723900 h 2438400"/>
                <a:gd name="connsiteX7" fmla="*/ 203200 w 4102100"/>
                <a:gd name="connsiteY7" fmla="*/ 2247900 h 2438400"/>
                <a:gd name="connsiteX8" fmla="*/ 4102100 w 4102100"/>
                <a:gd name="connsiteY8" fmla="*/ 24384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2100" h="2438400">
                  <a:moveTo>
                    <a:pt x="4102100" y="2438400"/>
                  </a:moveTo>
                  <a:lnTo>
                    <a:pt x="3352800" y="838200"/>
                  </a:lnTo>
                  <a:lnTo>
                    <a:pt x="3505200" y="596900"/>
                  </a:lnTo>
                  <a:lnTo>
                    <a:pt x="2260600" y="495300"/>
                  </a:lnTo>
                  <a:lnTo>
                    <a:pt x="977900" y="635000"/>
                  </a:lnTo>
                  <a:lnTo>
                    <a:pt x="546100" y="0"/>
                  </a:lnTo>
                  <a:lnTo>
                    <a:pt x="0" y="723900"/>
                  </a:lnTo>
                  <a:lnTo>
                    <a:pt x="203200" y="2247900"/>
                  </a:lnTo>
                  <a:lnTo>
                    <a:pt x="4102100" y="243840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4" name="הסבר מלבני 20">
              <a:extLst>
                <a:ext uri="{FF2B5EF4-FFF2-40B4-BE49-F238E27FC236}">
                  <a16:creationId xmlns:a16="http://schemas.microsoft.com/office/drawing/2014/main" id="{6D4AE8CE-C3E1-4F5D-AA63-0FF21BFD82EC}"/>
                </a:ext>
              </a:extLst>
            </p:cNvPr>
            <p:cNvSpPr/>
            <p:nvPr/>
          </p:nvSpPr>
          <p:spPr>
            <a:xfrm>
              <a:off x="1651850" y="4622066"/>
              <a:ext cx="691300" cy="304651"/>
            </a:xfrm>
            <a:prstGeom prst="wedgeRectCallout">
              <a:avLst>
                <a:gd name="adj1" fmla="val -11782"/>
                <a:gd name="adj2" fmla="val -43322"/>
              </a:avLst>
            </a:prstGeom>
            <a:solidFill>
              <a:srgbClr val="003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יישוב</a:t>
              </a:r>
            </a:p>
          </p:txBody>
        </p:sp>
        <p:sp>
          <p:nvSpPr>
            <p:cNvPr id="35" name="מלבן 21">
              <a:extLst>
                <a:ext uri="{FF2B5EF4-FFF2-40B4-BE49-F238E27FC236}">
                  <a16:creationId xmlns:a16="http://schemas.microsoft.com/office/drawing/2014/main" id="{94438230-244A-487F-BAFD-49E721752EC3}"/>
                </a:ext>
              </a:extLst>
            </p:cNvPr>
            <p:cNvSpPr/>
            <p:nvPr/>
          </p:nvSpPr>
          <p:spPr>
            <a:xfrm>
              <a:off x="1057234" y="4911932"/>
              <a:ext cx="18322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dirty="0">
                  <a:solidFill>
                    <a:prstClr val="black"/>
                  </a:solidFill>
                </a:rPr>
                <a:t>שיתופי / לא שיתופי</a:t>
              </a:r>
              <a:endParaRPr lang="he-IL" sz="1400" dirty="0"/>
            </a:p>
          </p:txBody>
        </p:sp>
        <p:pic>
          <p:nvPicPr>
            <p:cNvPr id="36" name="תמונה 31">
              <a:extLst>
                <a:ext uri="{FF2B5EF4-FFF2-40B4-BE49-F238E27FC236}">
                  <a16:creationId xmlns:a16="http://schemas.microsoft.com/office/drawing/2014/main" id="{76110560-DE08-42E2-BB55-608B58878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494" y="4519262"/>
              <a:ext cx="295316" cy="295316"/>
            </a:xfrm>
            <a:prstGeom prst="rect">
              <a:avLst/>
            </a:prstGeom>
          </p:spPr>
        </p:pic>
        <p:pic>
          <p:nvPicPr>
            <p:cNvPr id="37" name="תמונה 32">
              <a:extLst>
                <a:ext uri="{FF2B5EF4-FFF2-40B4-BE49-F238E27FC236}">
                  <a16:creationId xmlns:a16="http://schemas.microsoft.com/office/drawing/2014/main" id="{1CC40594-4CB6-492C-A0D9-5647216C1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686" y="4667737"/>
              <a:ext cx="295316" cy="295316"/>
            </a:xfrm>
            <a:prstGeom prst="rect">
              <a:avLst/>
            </a:prstGeom>
          </p:spPr>
        </p:pic>
        <p:pic>
          <p:nvPicPr>
            <p:cNvPr id="38" name="תמונה 33">
              <a:extLst>
                <a:ext uri="{FF2B5EF4-FFF2-40B4-BE49-F238E27FC236}">
                  <a16:creationId xmlns:a16="http://schemas.microsoft.com/office/drawing/2014/main" id="{B16C046A-E740-4DC8-B5EE-5838622AD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362" y="4809032"/>
              <a:ext cx="295316" cy="295316"/>
            </a:xfrm>
            <a:prstGeom prst="rect">
              <a:avLst/>
            </a:prstGeom>
          </p:spPr>
        </p:pic>
        <p:pic>
          <p:nvPicPr>
            <p:cNvPr id="39" name="תמונה 34">
              <a:extLst>
                <a:ext uri="{FF2B5EF4-FFF2-40B4-BE49-F238E27FC236}">
                  <a16:creationId xmlns:a16="http://schemas.microsoft.com/office/drawing/2014/main" id="{3972EB99-8D6A-40F2-B8CF-02EF2DFBD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434" y="4113130"/>
              <a:ext cx="295316" cy="295316"/>
            </a:xfrm>
            <a:prstGeom prst="rect">
              <a:avLst/>
            </a:prstGeom>
          </p:spPr>
        </p:pic>
        <p:pic>
          <p:nvPicPr>
            <p:cNvPr id="40" name="תמונה 39">
              <a:extLst>
                <a:ext uri="{FF2B5EF4-FFF2-40B4-BE49-F238E27FC236}">
                  <a16:creationId xmlns:a16="http://schemas.microsoft.com/office/drawing/2014/main" id="{78AFD57A-D433-4DFB-9219-3D1478F2A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459" y="4202577"/>
              <a:ext cx="295316" cy="295316"/>
            </a:xfrm>
            <a:prstGeom prst="rect">
              <a:avLst/>
            </a:prstGeom>
          </p:spPr>
        </p:pic>
      </p:grpSp>
      <p:grpSp>
        <p:nvGrpSpPr>
          <p:cNvPr id="41" name="קבוצה 44">
            <a:extLst>
              <a:ext uri="{FF2B5EF4-FFF2-40B4-BE49-F238E27FC236}">
                <a16:creationId xmlns:a16="http://schemas.microsoft.com/office/drawing/2014/main" id="{D98819EB-BA9B-46CF-A5F5-43AF37A696E3}"/>
              </a:ext>
            </a:extLst>
          </p:cNvPr>
          <p:cNvGrpSpPr/>
          <p:nvPr/>
        </p:nvGrpSpPr>
        <p:grpSpPr>
          <a:xfrm>
            <a:off x="412791" y="2434375"/>
            <a:ext cx="3498088" cy="2311443"/>
            <a:chOff x="5865877" y="1191260"/>
            <a:chExt cx="3498088" cy="2311443"/>
          </a:xfrm>
        </p:grpSpPr>
        <p:sp>
          <p:nvSpPr>
            <p:cNvPr id="42" name="צורה חופשית 45">
              <a:extLst>
                <a:ext uri="{FF2B5EF4-FFF2-40B4-BE49-F238E27FC236}">
                  <a16:creationId xmlns:a16="http://schemas.microsoft.com/office/drawing/2014/main" id="{072926F8-4A54-464E-B795-80E1481141EE}"/>
                </a:ext>
              </a:extLst>
            </p:cNvPr>
            <p:cNvSpPr/>
            <p:nvPr/>
          </p:nvSpPr>
          <p:spPr>
            <a:xfrm>
              <a:off x="5865877" y="1191260"/>
              <a:ext cx="3498088" cy="2311443"/>
            </a:xfrm>
            <a:custGeom>
              <a:avLst/>
              <a:gdLst>
                <a:gd name="connsiteX0" fmla="*/ 2093976 w 2761488"/>
                <a:gd name="connsiteY0" fmla="*/ 0 h 1901952"/>
                <a:gd name="connsiteX1" fmla="*/ 2761488 w 2761488"/>
                <a:gd name="connsiteY1" fmla="*/ 676656 h 1901952"/>
                <a:gd name="connsiteX2" fmla="*/ 1673352 w 2761488"/>
                <a:gd name="connsiteY2" fmla="*/ 1901952 h 1901952"/>
                <a:gd name="connsiteX3" fmla="*/ 155448 w 2761488"/>
                <a:gd name="connsiteY3" fmla="*/ 1554480 h 1901952"/>
                <a:gd name="connsiteX4" fmla="*/ 0 w 2761488"/>
                <a:gd name="connsiteY4" fmla="*/ 347472 h 1901952"/>
                <a:gd name="connsiteX5" fmla="*/ 228600 w 2761488"/>
                <a:gd name="connsiteY5" fmla="*/ 155448 h 1901952"/>
                <a:gd name="connsiteX6" fmla="*/ 2093976 w 2761488"/>
                <a:gd name="connsiteY6" fmla="*/ 0 h 1901952"/>
                <a:gd name="connsiteX0" fmla="*/ 2093976 w 2761488"/>
                <a:gd name="connsiteY0" fmla="*/ 0 h 1901952"/>
                <a:gd name="connsiteX1" fmla="*/ 2761488 w 2761488"/>
                <a:gd name="connsiteY1" fmla="*/ 676656 h 1901952"/>
                <a:gd name="connsiteX2" fmla="*/ 1673352 w 2761488"/>
                <a:gd name="connsiteY2" fmla="*/ 1901952 h 1901952"/>
                <a:gd name="connsiteX3" fmla="*/ 66548 w 2761488"/>
                <a:gd name="connsiteY3" fmla="*/ 1440180 h 1901952"/>
                <a:gd name="connsiteX4" fmla="*/ 0 w 2761488"/>
                <a:gd name="connsiteY4" fmla="*/ 347472 h 1901952"/>
                <a:gd name="connsiteX5" fmla="*/ 228600 w 2761488"/>
                <a:gd name="connsiteY5" fmla="*/ 155448 h 1901952"/>
                <a:gd name="connsiteX6" fmla="*/ 2093976 w 2761488"/>
                <a:gd name="connsiteY6" fmla="*/ 0 h 1901952"/>
                <a:gd name="connsiteX0" fmla="*/ 2093976 w 2761488"/>
                <a:gd name="connsiteY0" fmla="*/ 0 h 1987596"/>
                <a:gd name="connsiteX1" fmla="*/ 2761488 w 2761488"/>
                <a:gd name="connsiteY1" fmla="*/ 676656 h 1987596"/>
                <a:gd name="connsiteX2" fmla="*/ 1673352 w 2761488"/>
                <a:gd name="connsiteY2" fmla="*/ 1901952 h 1987596"/>
                <a:gd name="connsiteX3" fmla="*/ 463510 w 2761488"/>
                <a:gd name="connsiteY3" fmla="*/ 1969350 h 1987596"/>
                <a:gd name="connsiteX4" fmla="*/ 66548 w 2761488"/>
                <a:gd name="connsiteY4" fmla="*/ 1440180 h 1987596"/>
                <a:gd name="connsiteX5" fmla="*/ 0 w 2761488"/>
                <a:gd name="connsiteY5" fmla="*/ 347472 h 1987596"/>
                <a:gd name="connsiteX6" fmla="*/ 228600 w 2761488"/>
                <a:gd name="connsiteY6" fmla="*/ 155448 h 1987596"/>
                <a:gd name="connsiteX7" fmla="*/ 2093976 w 2761488"/>
                <a:gd name="connsiteY7" fmla="*/ 0 h 1987596"/>
                <a:gd name="connsiteX0" fmla="*/ 2093976 w 2761488"/>
                <a:gd name="connsiteY0" fmla="*/ 0 h 1989415"/>
                <a:gd name="connsiteX1" fmla="*/ 2761488 w 2761488"/>
                <a:gd name="connsiteY1" fmla="*/ 676656 h 1989415"/>
                <a:gd name="connsiteX2" fmla="*/ 1749552 w 2761488"/>
                <a:gd name="connsiteY2" fmla="*/ 1927352 h 1989415"/>
                <a:gd name="connsiteX3" fmla="*/ 463510 w 2761488"/>
                <a:gd name="connsiteY3" fmla="*/ 1969350 h 1989415"/>
                <a:gd name="connsiteX4" fmla="*/ 66548 w 2761488"/>
                <a:gd name="connsiteY4" fmla="*/ 1440180 h 1989415"/>
                <a:gd name="connsiteX5" fmla="*/ 0 w 2761488"/>
                <a:gd name="connsiteY5" fmla="*/ 347472 h 1989415"/>
                <a:gd name="connsiteX6" fmla="*/ 228600 w 2761488"/>
                <a:gd name="connsiteY6" fmla="*/ 155448 h 1989415"/>
                <a:gd name="connsiteX7" fmla="*/ 2093976 w 2761488"/>
                <a:gd name="connsiteY7" fmla="*/ 0 h 1989415"/>
                <a:gd name="connsiteX0" fmla="*/ 2093976 w 3105821"/>
                <a:gd name="connsiteY0" fmla="*/ 0 h 1989415"/>
                <a:gd name="connsiteX1" fmla="*/ 2761488 w 3105821"/>
                <a:gd name="connsiteY1" fmla="*/ 676656 h 1989415"/>
                <a:gd name="connsiteX2" fmla="*/ 3079710 w 3105821"/>
                <a:gd name="connsiteY2" fmla="*/ 1982050 h 1989415"/>
                <a:gd name="connsiteX3" fmla="*/ 1749552 w 3105821"/>
                <a:gd name="connsiteY3" fmla="*/ 1927352 h 1989415"/>
                <a:gd name="connsiteX4" fmla="*/ 463510 w 3105821"/>
                <a:gd name="connsiteY4" fmla="*/ 1969350 h 1989415"/>
                <a:gd name="connsiteX5" fmla="*/ 66548 w 3105821"/>
                <a:gd name="connsiteY5" fmla="*/ 1440180 h 1989415"/>
                <a:gd name="connsiteX6" fmla="*/ 0 w 3105821"/>
                <a:gd name="connsiteY6" fmla="*/ 347472 h 1989415"/>
                <a:gd name="connsiteX7" fmla="*/ 228600 w 3105821"/>
                <a:gd name="connsiteY7" fmla="*/ 155448 h 1989415"/>
                <a:gd name="connsiteX8" fmla="*/ 2093976 w 3105821"/>
                <a:gd name="connsiteY8" fmla="*/ 0 h 1989415"/>
                <a:gd name="connsiteX0" fmla="*/ 2093976 w 3155188"/>
                <a:gd name="connsiteY0" fmla="*/ 0 h 1989415"/>
                <a:gd name="connsiteX1" fmla="*/ 3155188 w 3155188"/>
                <a:gd name="connsiteY1" fmla="*/ 473456 h 1989415"/>
                <a:gd name="connsiteX2" fmla="*/ 3079710 w 3155188"/>
                <a:gd name="connsiteY2" fmla="*/ 1982050 h 1989415"/>
                <a:gd name="connsiteX3" fmla="*/ 1749552 w 3155188"/>
                <a:gd name="connsiteY3" fmla="*/ 1927352 h 1989415"/>
                <a:gd name="connsiteX4" fmla="*/ 463510 w 3155188"/>
                <a:gd name="connsiteY4" fmla="*/ 1969350 h 1989415"/>
                <a:gd name="connsiteX5" fmla="*/ 66548 w 3155188"/>
                <a:gd name="connsiteY5" fmla="*/ 1440180 h 1989415"/>
                <a:gd name="connsiteX6" fmla="*/ 0 w 3155188"/>
                <a:gd name="connsiteY6" fmla="*/ 347472 h 1989415"/>
                <a:gd name="connsiteX7" fmla="*/ 228600 w 3155188"/>
                <a:gd name="connsiteY7" fmla="*/ 155448 h 1989415"/>
                <a:gd name="connsiteX8" fmla="*/ 2093976 w 3155188"/>
                <a:gd name="connsiteY8" fmla="*/ 0 h 1989415"/>
                <a:gd name="connsiteX0" fmla="*/ 2132076 w 3155188"/>
                <a:gd name="connsiteY0" fmla="*/ 0 h 2306915"/>
                <a:gd name="connsiteX1" fmla="*/ 3155188 w 3155188"/>
                <a:gd name="connsiteY1" fmla="*/ 790956 h 2306915"/>
                <a:gd name="connsiteX2" fmla="*/ 3079710 w 3155188"/>
                <a:gd name="connsiteY2" fmla="*/ 2299550 h 2306915"/>
                <a:gd name="connsiteX3" fmla="*/ 1749552 w 3155188"/>
                <a:gd name="connsiteY3" fmla="*/ 2244852 h 2306915"/>
                <a:gd name="connsiteX4" fmla="*/ 463510 w 3155188"/>
                <a:gd name="connsiteY4" fmla="*/ 2286850 h 2306915"/>
                <a:gd name="connsiteX5" fmla="*/ 66548 w 3155188"/>
                <a:gd name="connsiteY5" fmla="*/ 1757680 h 2306915"/>
                <a:gd name="connsiteX6" fmla="*/ 0 w 3155188"/>
                <a:gd name="connsiteY6" fmla="*/ 664972 h 2306915"/>
                <a:gd name="connsiteX7" fmla="*/ 228600 w 3155188"/>
                <a:gd name="connsiteY7" fmla="*/ 472948 h 2306915"/>
                <a:gd name="connsiteX8" fmla="*/ 2132076 w 3155188"/>
                <a:gd name="connsiteY8" fmla="*/ 0 h 2306915"/>
                <a:gd name="connsiteX0" fmla="*/ 2474976 w 3498088"/>
                <a:gd name="connsiteY0" fmla="*/ 0 h 2306915"/>
                <a:gd name="connsiteX1" fmla="*/ 3498088 w 3498088"/>
                <a:gd name="connsiteY1" fmla="*/ 790956 h 2306915"/>
                <a:gd name="connsiteX2" fmla="*/ 3422610 w 3498088"/>
                <a:gd name="connsiteY2" fmla="*/ 2299550 h 2306915"/>
                <a:gd name="connsiteX3" fmla="*/ 2092452 w 3498088"/>
                <a:gd name="connsiteY3" fmla="*/ 2244852 h 2306915"/>
                <a:gd name="connsiteX4" fmla="*/ 806410 w 3498088"/>
                <a:gd name="connsiteY4" fmla="*/ 2286850 h 2306915"/>
                <a:gd name="connsiteX5" fmla="*/ 409448 w 3498088"/>
                <a:gd name="connsiteY5" fmla="*/ 1757680 h 2306915"/>
                <a:gd name="connsiteX6" fmla="*/ 0 w 3498088"/>
                <a:gd name="connsiteY6" fmla="*/ 601472 h 2306915"/>
                <a:gd name="connsiteX7" fmla="*/ 571500 w 3498088"/>
                <a:gd name="connsiteY7" fmla="*/ 472948 h 2306915"/>
                <a:gd name="connsiteX8" fmla="*/ 2474976 w 3498088"/>
                <a:gd name="connsiteY8" fmla="*/ 0 h 2306915"/>
                <a:gd name="connsiteX0" fmla="*/ 2474976 w 3498088"/>
                <a:gd name="connsiteY0" fmla="*/ 0 h 2305096"/>
                <a:gd name="connsiteX1" fmla="*/ 3498088 w 3498088"/>
                <a:gd name="connsiteY1" fmla="*/ 790956 h 2305096"/>
                <a:gd name="connsiteX2" fmla="*/ 3422610 w 3498088"/>
                <a:gd name="connsiteY2" fmla="*/ 2299550 h 2305096"/>
                <a:gd name="connsiteX3" fmla="*/ 2168652 w 3498088"/>
                <a:gd name="connsiteY3" fmla="*/ 2219452 h 2305096"/>
                <a:gd name="connsiteX4" fmla="*/ 806410 w 3498088"/>
                <a:gd name="connsiteY4" fmla="*/ 2286850 h 2305096"/>
                <a:gd name="connsiteX5" fmla="*/ 409448 w 3498088"/>
                <a:gd name="connsiteY5" fmla="*/ 1757680 h 2305096"/>
                <a:gd name="connsiteX6" fmla="*/ 0 w 3498088"/>
                <a:gd name="connsiteY6" fmla="*/ 601472 h 2305096"/>
                <a:gd name="connsiteX7" fmla="*/ 571500 w 3498088"/>
                <a:gd name="connsiteY7" fmla="*/ 472948 h 2305096"/>
                <a:gd name="connsiteX8" fmla="*/ 2474976 w 3498088"/>
                <a:gd name="connsiteY8" fmla="*/ 0 h 2305096"/>
                <a:gd name="connsiteX0" fmla="*/ 2474976 w 3498088"/>
                <a:gd name="connsiteY0" fmla="*/ 0 h 2311443"/>
                <a:gd name="connsiteX1" fmla="*/ 3498088 w 3498088"/>
                <a:gd name="connsiteY1" fmla="*/ 790956 h 2311443"/>
                <a:gd name="connsiteX2" fmla="*/ 3422610 w 3498088"/>
                <a:gd name="connsiteY2" fmla="*/ 2299550 h 2311443"/>
                <a:gd name="connsiteX3" fmla="*/ 2168652 w 3498088"/>
                <a:gd name="connsiteY3" fmla="*/ 2219452 h 2311443"/>
                <a:gd name="connsiteX4" fmla="*/ 1631909 w 3498088"/>
                <a:gd name="connsiteY4" fmla="*/ 2223350 h 2311443"/>
                <a:gd name="connsiteX5" fmla="*/ 806410 w 3498088"/>
                <a:gd name="connsiteY5" fmla="*/ 2286850 h 2311443"/>
                <a:gd name="connsiteX6" fmla="*/ 409448 w 3498088"/>
                <a:gd name="connsiteY6" fmla="*/ 1757680 h 2311443"/>
                <a:gd name="connsiteX7" fmla="*/ 0 w 3498088"/>
                <a:gd name="connsiteY7" fmla="*/ 601472 h 2311443"/>
                <a:gd name="connsiteX8" fmla="*/ 571500 w 3498088"/>
                <a:gd name="connsiteY8" fmla="*/ 472948 h 2311443"/>
                <a:gd name="connsiteX9" fmla="*/ 2474976 w 3498088"/>
                <a:gd name="connsiteY9" fmla="*/ 0 h 231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8088" h="2311443">
                  <a:moveTo>
                    <a:pt x="2474976" y="0"/>
                  </a:moveTo>
                  <a:lnTo>
                    <a:pt x="3498088" y="790956"/>
                  </a:lnTo>
                  <a:cubicBezTo>
                    <a:pt x="3337462" y="984787"/>
                    <a:pt x="3583236" y="2105719"/>
                    <a:pt x="3422610" y="2299550"/>
                  </a:cubicBezTo>
                  <a:lnTo>
                    <a:pt x="2168652" y="2219452"/>
                  </a:lnTo>
                  <a:cubicBezTo>
                    <a:pt x="1859619" y="2206752"/>
                    <a:pt x="1858949" y="2212117"/>
                    <a:pt x="1631909" y="2223350"/>
                  </a:cubicBezTo>
                  <a:cubicBezTo>
                    <a:pt x="1404869" y="2234583"/>
                    <a:pt x="999570" y="2364462"/>
                    <a:pt x="806410" y="2286850"/>
                  </a:cubicBezTo>
                  <a:lnTo>
                    <a:pt x="409448" y="1757680"/>
                  </a:lnTo>
                  <a:lnTo>
                    <a:pt x="0" y="601472"/>
                  </a:lnTo>
                  <a:lnTo>
                    <a:pt x="571500" y="472948"/>
                  </a:lnTo>
                  <a:lnTo>
                    <a:pt x="2474976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הסבר מלבני 46">
              <a:extLst>
                <a:ext uri="{FF2B5EF4-FFF2-40B4-BE49-F238E27FC236}">
                  <a16:creationId xmlns:a16="http://schemas.microsoft.com/office/drawing/2014/main" id="{49B5C386-32C7-482C-8FBE-67771E5B56BC}"/>
                </a:ext>
              </a:extLst>
            </p:cNvPr>
            <p:cNvSpPr/>
            <p:nvPr/>
          </p:nvSpPr>
          <p:spPr>
            <a:xfrm>
              <a:off x="6823210" y="2366745"/>
              <a:ext cx="691300" cy="304651"/>
            </a:xfrm>
            <a:prstGeom prst="wedgeRectCallout">
              <a:avLst>
                <a:gd name="adj1" fmla="val -11782"/>
                <a:gd name="adj2" fmla="val -43322"/>
              </a:avLst>
            </a:prstGeom>
            <a:solidFill>
              <a:srgbClr val="003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יישוב</a:t>
              </a:r>
            </a:p>
          </p:txBody>
        </p:sp>
        <p:sp>
          <p:nvSpPr>
            <p:cNvPr id="44" name="מלבן 47">
              <a:extLst>
                <a:ext uri="{FF2B5EF4-FFF2-40B4-BE49-F238E27FC236}">
                  <a16:creationId xmlns:a16="http://schemas.microsoft.com/office/drawing/2014/main" id="{04D9400C-21F5-4BD7-9C91-78C241DED962}"/>
                </a:ext>
              </a:extLst>
            </p:cNvPr>
            <p:cNvSpPr/>
            <p:nvPr/>
          </p:nvSpPr>
          <p:spPr>
            <a:xfrm>
              <a:off x="6466594" y="2620911"/>
              <a:ext cx="18322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dirty="0">
                  <a:solidFill>
                    <a:prstClr val="black"/>
                  </a:solidFill>
                </a:rPr>
                <a:t>שיתופי / לא שיתופי</a:t>
              </a:r>
              <a:endParaRPr lang="he-IL" sz="1400" dirty="0"/>
            </a:p>
          </p:txBody>
        </p:sp>
        <p:pic>
          <p:nvPicPr>
            <p:cNvPr id="45" name="תמונה 48">
              <a:extLst>
                <a:ext uri="{FF2B5EF4-FFF2-40B4-BE49-F238E27FC236}">
                  <a16:creationId xmlns:a16="http://schemas.microsoft.com/office/drawing/2014/main" id="{503AF0CA-1CDD-46F3-BC4B-6CE6656FD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452" y="1717771"/>
              <a:ext cx="295316" cy="295316"/>
            </a:xfrm>
            <a:prstGeom prst="rect">
              <a:avLst/>
            </a:prstGeom>
          </p:spPr>
        </p:pic>
        <p:pic>
          <p:nvPicPr>
            <p:cNvPr id="46" name="תמונה 49">
              <a:extLst>
                <a:ext uri="{FF2B5EF4-FFF2-40B4-BE49-F238E27FC236}">
                  <a16:creationId xmlns:a16="http://schemas.microsoft.com/office/drawing/2014/main" id="{FE0E1B40-FDFA-436C-A1D5-3841EBA4C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644" y="1866246"/>
              <a:ext cx="295316" cy="295316"/>
            </a:xfrm>
            <a:prstGeom prst="rect">
              <a:avLst/>
            </a:prstGeom>
          </p:spPr>
        </p:pic>
        <p:pic>
          <p:nvPicPr>
            <p:cNvPr id="47" name="תמונה 50">
              <a:extLst>
                <a:ext uri="{FF2B5EF4-FFF2-40B4-BE49-F238E27FC236}">
                  <a16:creationId xmlns:a16="http://schemas.microsoft.com/office/drawing/2014/main" id="{08CC932A-D65D-4F53-BE23-168D0D37F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320" y="2007541"/>
              <a:ext cx="295316" cy="2953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9010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DA0D8-67CA-41B1-A19A-23AD306E18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4318B7-7A23-46B4-B76B-10B16BA86880}" type="slidenum">
              <a:rPr kumimoji="0" lang="he-IL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he-IL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59D807-6BCB-4444-9F43-5048E98E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לוח זמנים להגשת רשימות</a:t>
            </a:r>
          </a:p>
        </p:txBody>
      </p:sp>
      <p:graphicFrame>
        <p:nvGraphicFramePr>
          <p:cNvPr id="10" name="טבלה 15">
            <a:extLst>
              <a:ext uri="{FF2B5EF4-FFF2-40B4-BE49-F238E27FC236}">
                <a16:creationId xmlns:a16="http://schemas.microsoft.com/office/drawing/2014/main" id="{20194E91-23CB-48F4-AFDE-B8B1B10D0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887133"/>
              </p:ext>
            </p:extLst>
          </p:nvPr>
        </p:nvGraphicFramePr>
        <p:xfrm>
          <a:off x="668017" y="1513965"/>
          <a:ext cx="5942524" cy="4754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20044">
                  <a:extLst>
                    <a:ext uri="{9D8B030D-6E8A-4147-A177-3AD203B41FA5}">
                      <a16:colId xmlns:a16="http://schemas.microsoft.com/office/drawing/2014/main" val="115944882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635264850"/>
                    </a:ext>
                  </a:extLst>
                </a:gridCol>
                <a:gridCol w="4422480">
                  <a:extLst>
                    <a:ext uri="{9D8B030D-6E8A-4147-A177-3AD203B41FA5}">
                      <a16:colId xmlns:a16="http://schemas.microsoft.com/office/drawing/2014/main" val="318314236"/>
                    </a:ext>
                  </a:extLst>
                </a:gridCol>
              </a:tblGrid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47-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14.9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פרסום מודעה לציבור – סדרי הגשת מועמדויות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349075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47-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14.9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chemeClr val="tx1"/>
                          </a:solidFill>
                        </a:rPr>
                        <a:t>תחילת חלוקת חוברות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625479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41-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20.9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chemeClr val="tx1"/>
                          </a:solidFill>
                        </a:rPr>
                        <a:t>הגשת רשימות </a:t>
                      </a:r>
                      <a:r>
                        <a:rPr lang="he-IL" sz="1800" b="0" dirty="0">
                          <a:solidFill>
                            <a:srgbClr val="18918C"/>
                          </a:solidFill>
                        </a:rPr>
                        <a:t>ובדיקה ראשונית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</a:rPr>
                        <a:t>: 11:00-9:00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84276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40-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21.9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chemeClr val="tx1"/>
                          </a:solidFill>
                        </a:rPr>
                        <a:t>הגשת רשימות </a:t>
                      </a:r>
                      <a:r>
                        <a:rPr lang="he-IL" sz="1800" b="0" dirty="0">
                          <a:solidFill>
                            <a:srgbClr val="18918C"/>
                          </a:solidFill>
                        </a:rPr>
                        <a:t>ובדיקה ראשונית</a:t>
                      </a:r>
                      <a:r>
                        <a:rPr lang="he-IL" sz="1800" b="1" dirty="0">
                          <a:solidFill>
                            <a:schemeClr val="tx1"/>
                          </a:solidFill>
                        </a:rPr>
                        <a:t>: 21:00-15:00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     + מועד אחרון להגשת עירבון וכתבי הסכמה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</a:rPr>
                      </a:b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678354"/>
                  </a:ext>
                </a:extLst>
              </a:tr>
              <a:tr h="326893">
                <a:tc>
                  <a:txBody>
                    <a:bodyPr/>
                    <a:lstStyle/>
                    <a:p>
                      <a:pPr algn="r" rtl="1"/>
                      <a:endParaRPr lang="he-IL" sz="1800" b="0" dirty="0">
                        <a:solidFill>
                          <a:srgbClr val="00335B"/>
                        </a:solidFill>
                      </a:endParaRP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800" b="1" dirty="0">
                        <a:solidFill>
                          <a:srgbClr val="00335B"/>
                        </a:solidFill>
                      </a:endParaRP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</a:rPr>
                        <a:t>מועד אחרון להגשת עירבון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968577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30-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1.10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הודעה על ליקויים הניתנים לתיקון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269709"/>
                  </a:ext>
                </a:extLst>
              </a:tr>
              <a:tr h="282424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28-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3.10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תיקון ליקויים ובדיקת התיקונים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214220"/>
                  </a:ext>
                </a:extLst>
              </a:tr>
              <a:tr h="282424">
                <a:tc>
                  <a:txBody>
                    <a:bodyPr/>
                    <a:lstStyle/>
                    <a:p>
                      <a:pPr algn="r" rtl="1"/>
                      <a:endParaRPr lang="he-IL" sz="1800" b="0" dirty="0">
                        <a:solidFill>
                          <a:srgbClr val="00335B"/>
                        </a:solidFill>
                      </a:endParaRP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he-IL" sz="1800" b="1" dirty="0">
                        <a:solidFill>
                          <a:srgbClr val="00335B"/>
                        </a:solidFill>
                      </a:endParaRP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e-IL" sz="1800" dirty="0">
                          <a:solidFill>
                            <a:srgbClr val="18918C"/>
                          </a:solidFill>
                        </a:rPr>
                        <a:t>התייעצות עם ועדת הבחירות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302567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23-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8.10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הודעה על אישור / סירוב לאשר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884430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14-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17.10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אישור דוגמאות פתקי הצבעה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980223"/>
                  </a:ext>
                </a:extLst>
              </a:tr>
              <a:tr h="212480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20- </a:t>
                      </a:r>
                    </a:p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עד </a:t>
                      </a:r>
                    </a:p>
                    <a:p>
                      <a:pPr algn="r" rtl="1"/>
                      <a:r>
                        <a:rPr lang="he-IL" sz="1800" b="0" dirty="0">
                          <a:solidFill>
                            <a:srgbClr val="00335B"/>
                          </a:solidFill>
                        </a:rPr>
                        <a:t>7-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11.10</a:t>
                      </a:r>
                    </a:p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עד</a:t>
                      </a:r>
                    </a:p>
                    <a:p>
                      <a:pPr algn="r" rtl="1"/>
                      <a:r>
                        <a:rPr lang="he-IL" sz="1800" b="1" dirty="0">
                          <a:solidFill>
                            <a:srgbClr val="00335B"/>
                          </a:solidFill>
                        </a:rPr>
                        <a:t>24.10</a:t>
                      </a:r>
                    </a:p>
                  </a:txBody>
                  <a:tcPr marL="21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</a:rPr>
                        <a:t>הליכי עתירות לבית משפט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815277"/>
                  </a:ext>
                </a:extLst>
              </a:tr>
            </a:tbl>
          </a:graphicData>
        </a:graphic>
      </p:graphicFrame>
      <p:cxnSp>
        <p:nvCxnSpPr>
          <p:cNvPr id="11" name="מחבר ישר 8">
            <a:extLst>
              <a:ext uri="{FF2B5EF4-FFF2-40B4-BE49-F238E27FC236}">
                <a16:creationId xmlns:a16="http://schemas.microsoft.com/office/drawing/2014/main" id="{1BB938DB-170B-426D-B11E-C224D188AB6C}"/>
              </a:ext>
            </a:extLst>
          </p:cNvPr>
          <p:cNvCxnSpPr/>
          <p:nvPr/>
        </p:nvCxnSpPr>
        <p:spPr>
          <a:xfrm>
            <a:off x="5184128" y="1808024"/>
            <a:ext cx="0" cy="435600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rgbClr val="21A7B3"/>
                </a:gs>
              </a:gsLst>
              <a:lin ang="10800000" scaled="0"/>
            </a:gra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אליפסה 18">
            <a:extLst>
              <a:ext uri="{FF2B5EF4-FFF2-40B4-BE49-F238E27FC236}">
                <a16:creationId xmlns:a16="http://schemas.microsoft.com/office/drawing/2014/main" id="{5FE619D0-FBA1-40A6-9446-1FF998D441D5}"/>
              </a:ext>
            </a:extLst>
          </p:cNvPr>
          <p:cNvSpPr/>
          <p:nvPr/>
        </p:nvSpPr>
        <p:spPr>
          <a:xfrm>
            <a:off x="5086722" y="1973091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" name="אליפסה 19">
            <a:extLst>
              <a:ext uri="{FF2B5EF4-FFF2-40B4-BE49-F238E27FC236}">
                <a16:creationId xmlns:a16="http://schemas.microsoft.com/office/drawing/2014/main" id="{60EFF023-5F63-49FC-B712-F2C6C991ADA8}"/>
              </a:ext>
            </a:extLst>
          </p:cNvPr>
          <p:cNvSpPr/>
          <p:nvPr/>
        </p:nvSpPr>
        <p:spPr>
          <a:xfrm>
            <a:off x="5086722" y="2362331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3" name="אליפסה 18">
            <a:extLst>
              <a:ext uri="{FF2B5EF4-FFF2-40B4-BE49-F238E27FC236}">
                <a16:creationId xmlns:a16="http://schemas.microsoft.com/office/drawing/2014/main" id="{D544B876-FD95-416F-8E3E-FF9043F2083F}"/>
              </a:ext>
            </a:extLst>
          </p:cNvPr>
          <p:cNvSpPr/>
          <p:nvPr/>
        </p:nvSpPr>
        <p:spPr>
          <a:xfrm>
            <a:off x="5086722" y="3626817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7" name="אליפסה 19">
            <a:extLst>
              <a:ext uri="{FF2B5EF4-FFF2-40B4-BE49-F238E27FC236}">
                <a16:creationId xmlns:a16="http://schemas.microsoft.com/office/drawing/2014/main" id="{20D4F84E-AD88-4436-B549-1C69D7AFA158}"/>
              </a:ext>
            </a:extLst>
          </p:cNvPr>
          <p:cNvSpPr/>
          <p:nvPr/>
        </p:nvSpPr>
        <p:spPr>
          <a:xfrm>
            <a:off x="5086722" y="4019682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8" name="אליפסה 20">
            <a:extLst>
              <a:ext uri="{FF2B5EF4-FFF2-40B4-BE49-F238E27FC236}">
                <a16:creationId xmlns:a16="http://schemas.microsoft.com/office/drawing/2014/main" id="{0FC9784B-534A-468C-B751-5D633A9283A7}"/>
              </a:ext>
            </a:extLst>
          </p:cNvPr>
          <p:cNvSpPr/>
          <p:nvPr/>
        </p:nvSpPr>
        <p:spPr>
          <a:xfrm>
            <a:off x="5086722" y="4768283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AE688C85-57E9-48CD-8B5E-EF1BF981DB88}"/>
              </a:ext>
            </a:extLst>
          </p:cNvPr>
          <p:cNvSpPr/>
          <p:nvPr/>
        </p:nvSpPr>
        <p:spPr>
          <a:xfrm>
            <a:off x="5086722" y="5422928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28D24E79-B37C-40C8-96E1-D18A94191F23}"/>
              </a:ext>
            </a:extLst>
          </p:cNvPr>
          <p:cNvSpPr/>
          <p:nvPr/>
        </p:nvSpPr>
        <p:spPr>
          <a:xfrm>
            <a:off x="5086722" y="6009677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8" name="אליפסה 20">
            <a:extLst>
              <a:ext uri="{FF2B5EF4-FFF2-40B4-BE49-F238E27FC236}">
                <a16:creationId xmlns:a16="http://schemas.microsoft.com/office/drawing/2014/main" id="{2B17CF21-2FE5-427F-ADBA-DC53F26C88B2}"/>
              </a:ext>
            </a:extLst>
          </p:cNvPr>
          <p:cNvSpPr/>
          <p:nvPr/>
        </p:nvSpPr>
        <p:spPr>
          <a:xfrm>
            <a:off x="5086722" y="5114028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CA73615-050A-4816-8AE0-00F13DCCF513}"/>
              </a:ext>
            </a:extLst>
          </p:cNvPr>
          <p:cNvCxnSpPr>
            <a:cxnSpLocks/>
          </p:cNvCxnSpPr>
          <p:nvPr/>
        </p:nvCxnSpPr>
        <p:spPr>
          <a:xfrm>
            <a:off x="5035446" y="4247259"/>
            <a:ext cx="0" cy="392834"/>
          </a:xfrm>
          <a:prstGeom prst="straightConnector1">
            <a:avLst/>
          </a:prstGeom>
          <a:ln w="28575">
            <a:solidFill>
              <a:srgbClr val="21A7B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אליפסה 18">
            <a:extLst>
              <a:ext uri="{FF2B5EF4-FFF2-40B4-BE49-F238E27FC236}">
                <a16:creationId xmlns:a16="http://schemas.microsoft.com/office/drawing/2014/main" id="{4342C25E-BCB2-4ED2-AD03-A5BE71C01DD3}"/>
              </a:ext>
            </a:extLst>
          </p:cNvPr>
          <p:cNvSpPr/>
          <p:nvPr/>
        </p:nvSpPr>
        <p:spPr>
          <a:xfrm>
            <a:off x="5086722" y="1628156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3" name="אליפסה 18">
            <a:extLst>
              <a:ext uri="{FF2B5EF4-FFF2-40B4-BE49-F238E27FC236}">
                <a16:creationId xmlns:a16="http://schemas.microsoft.com/office/drawing/2014/main" id="{6E485A65-3A2A-4BB0-9DA1-32AC83C16EA9}"/>
              </a:ext>
            </a:extLst>
          </p:cNvPr>
          <p:cNvSpPr/>
          <p:nvPr/>
        </p:nvSpPr>
        <p:spPr>
          <a:xfrm>
            <a:off x="5086722" y="2722199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" name="בועת דיבור: מלבן עם פינות מעוגלות 2">
            <a:extLst>
              <a:ext uri="{FF2B5EF4-FFF2-40B4-BE49-F238E27FC236}">
                <a16:creationId xmlns:a16="http://schemas.microsoft.com/office/drawing/2014/main" id="{D2195FD5-8D34-19AC-92DF-55324F08DC4C}"/>
              </a:ext>
            </a:extLst>
          </p:cNvPr>
          <p:cNvSpPr/>
          <p:nvPr/>
        </p:nvSpPr>
        <p:spPr>
          <a:xfrm>
            <a:off x="6772275" y="1981200"/>
            <a:ext cx="1685925" cy="352425"/>
          </a:xfrm>
          <a:prstGeom prst="wedgeRoundRectCallout">
            <a:avLst>
              <a:gd name="adj1" fmla="val -59816"/>
              <a:gd name="adj2" fmla="val -25658"/>
              <a:gd name="adj3" fmla="val 16667"/>
            </a:avLst>
          </a:prstGeom>
          <a:solidFill>
            <a:srgbClr val="189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הוקדם ליום 24.8</a:t>
            </a:r>
          </a:p>
        </p:txBody>
      </p:sp>
      <p:cxnSp>
        <p:nvCxnSpPr>
          <p:cNvPr id="5" name="Straight Arrow Connector 3">
            <a:extLst>
              <a:ext uri="{FF2B5EF4-FFF2-40B4-BE49-F238E27FC236}">
                <a16:creationId xmlns:a16="http://schemas.microsoft.com/office/drawing/2014/main" id="{9E85FDEF-DABC-DEFB-0B6B-8C450CD27B61}"/>
              </a:ext>
            </a:extLst>
          </p:cNvPr>
          <p:cNvCxnSpPr>
            <a:cxnSpLocks/>
          </p:cNvCxnSpPr>
          <p:nvPr/>
        </p:nvCxnSpPr>
        <p:spPr>
          <a:xfrm>
            <a:off x="5016396" y="3000375"/>
            <a:ext cx="0" cy="601493"/>
          </a:xfrm>
          <a:prstGeom prst="straightConnector1">
            <a:avLst/>
          </a:prstGeom>
          <a:ln w="28575">
            <a:solidFill>
              <a:srgbClr val="21A7B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6D253F0-863E-279A-EA3F-D5C58DF657AC}"/>
              </a:ext>
            </a:extLst>
          </p:cNvPr>
          <p:cNvSpPr txBox="1"/>
          <p:nvPr/>
        </p:nvSpPr>
        <p:spPr>
          <a:xfrm>
            <a:off x="3562350" y="3171825"/>
            <a:ext cx="14573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18918C"/>
                </a:solidFill>
              </a:rPr>
              <a:t>בדיקה מעמיקה</a:t>
            </a:r>
          </a:p>
        </p:txBody>
      </p:sp>
    </p:spTree>
    <p:extLst>
      <p:ext uri="{BB962C8B-B14F-4D97-AF65-F5344CB8AC3E}">
        <p14:creationId xmlns:p14="http://schemas.microsoft.com/office/powerpoint/2010/main" val="12107929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44A788-F62E-421D-8209-4155EE7F96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8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ED4264-3BFF-4806-8C26-A95DF03B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תהליך הגשת חוברות מועמדות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7587AE-042B-4E35-B874-D8CC01C65D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לא יאוחר מהיום ה-47 לפני יום הבחירות (14.9.23):</a:t>
            </a:r>
          </a:p>
          <a:p>
            <a:r>
              <a:rPr lang="he-IL" dirty="0"/>
              <a:t>מנהל הבחירות מפרסם הודעה לציבור בדבר סדרי הגשת רשימות מועמדים למועצה והצעות מועמד לראש הרשות. המודעה מתפרסמת באתר הרשות, על גבי לוחות מודעות ובעיתונות מקומית.</a:t>
            </a:r>
          </a:p>
          <a:p>
            <a:r>
              <a:rPr lang="he-IL" dirty="0"/>
              <a:t>המודעה נפרדת לכל "אזור בחירה" (יישוב / תחום עודף).</a:t>
            </a:r>
          </a:p>
          <a:p>
            <a:r>
              <a:rPr lang="he-IL" dirty="0"/>
              <a:t>ניתן לקבל את החוברות במקום שמצוין בהודעה.</a:t>
            </a:r>
          </a:p>
          <a:p>
            <a:r>
              <a:rPr lang="he-IL" dirty="0"/>
              <a:t>לנוחות המועמדים – המועד הוקדם </a:t>
            </a:r>
            <a:r>
              <a:rPr lang="he-IL" b="1" dirty="0">
                <a:solidFill>
                  <a:srgbClr val="18918C"/>
                </a:solidFill>
              </a:rPr>
              <a:t>ליום </a:t>
            </a:r>
            <a:r>
              <a:rPr lang="he-IL" b="1" dirty="0" smtClean="0">
                <a:solidFill>
                  <a:srgbClr val="18918C"/>
                </a:solidFill>
              </a:rPr>
              <a:t>24.8.23</a:t>
            </a:r>
            <a:r>
              <a:rPr lang="he-IL" b="1" dirty="0">
                <a:solidFill>
                  <a:srgbClr val="18918C"/>
                </a:solidFill>
              </a:rPr>
              <a:t>.</a:t>
            </a:r>
          </a:p>
          <a:p>
            <a:endParaRPr lang="he-IL" dirty="0"/>
          </a:p>
          <a:p>
            <a:r>
              <a:rPr lang="he-IL" dirty="0"/>
              <a:t>ניתן לקבל כמה חוברות מאותו סוג.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6063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44A788-F62E-421D-8209-4155EE7F96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4448" y="6309320"/>
            <a:ext cx="477416" cy="288032"/>
          </a:xfrm>
        </p:spPr>
        <p:txBody>
          <a:bodyPr/>
          <a:lstStyle/>
          <a:p>
            <a:fld id="{A14318B7-7A23-46B4-B76B-10B16BA86880}" type="slidenum">
              <a:rPr lang="he-IL" smtClean="0"/>
              <a:t>9</a:t>
            </a:fld>
            <a:endParaRPr lang="he-I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ED4264-3BFF-4806-8C26-A95DF03B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תהליך הגשת המועמדות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7587AE-042B-4E35-B874-D8CC01C65D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הגשת חוברות המועמדות היא </a:t>
            </a:r>
            <a:r>
              <a:rPr lang="he-IL" b="1" dirty="0">
                <a:solidFill>
                  <a:srgbClr val="18918C"/>
                </a:solidFill>
              </a:rPr>
              <a:t>למנהל הבחירות: </a:t>
            </a:r>
            <a:r>
              <a:rPr lang="he-IL" dirty="0"/>
              <a:t>בעל הסמכות החוקית לבדיקתן, לאשר או לסרב לאשר רשימות/מועמדים, בהתאם להוראות החוק.</a:t>
            </a:r>
          </a:p>
          <a:p>
            <a:r>
              <a:rPr lang="he-IL" dirty="0"/>
              <a:t>ההגשה במשרדי המועצה האזורית או במקום רשמי אחר שקבע מנהל הבחירות בתחומי המועצה.</a:t>
            </a:r>
          </a:p>
          <a:p>
            <a:r>
              <a:rPr lang="he-IL" dirty="0"/>
              <a:t>קבלת רשימות והצעות מועמד רק במועדים שצוינו. לא יתקבלו חוברות לפני המועד או אחריו.</a:t>
            </a:r>
          </a:p>
          <a:p>
            <a:r>
              <a:rPr lang="he-IL" dirty="0"/>
              <a:t>הכניסה למשרד מנהל הבחירות להגשת חוברות המועמדות - לפי סדר ההגעה (יבוצע ניהול תור). כל מי שהגיע ונרשם בתוך שעות ההגשה יתקבל גם מעבר לשעות הקבלה (במצב תור ממתינים).</a:t>
            </a:r>
          </a:p>
          <a:p>
            <a:endParaRPr lang="he-IL" dirty="0"/>
          </a:p>
          <a:p>
            <a:endParaRPr lang="he-IL" dirty="0"/>
          </a:p>
        </p:txBody>
      </p:sp>
      <p:grpSp>
        <p:nvGrpSpPr>
          <p:cNvPr id="3" name="Group 101">
            <a:extLst>
              <a:ext uri="{FF2B5EF4-FFF2-40B4-BE49-F238E27FC236}">
                <a16:creationId xmlns:a16="http://schemas.microsoft.com/office/drawing/2014/main" id="{8B561445-0DBF-2956-DDB4-95CCCCE38B67}"/>
              </a:ext>
            </a:extLst>
          </p:cNvPr>
          <p:cNvGrpSpPr/>
          <p:nvPr/>
        </p:nvGrpSpPr>
        <p:grpSpPr>
          <a:xfrm flipH="1">
            <a:off x="414916" y="5196113"/>
            <a:ext cx="1370341" cy="1380811"/>
            <a:chOff x="8474910" y="1275200"/>
            <a:chExt cx="2761099" cy="3131589"/>
          </a:xfrm>
        </p:grpSpPr>
        <p:sp>
          <p:nvSpPr>
            <p:cNvPr id="6" name="Round Same Side Corner Rectangle 4">
              <a:extLst>
                <a:ext uri="{FF2B5EF4-FFF2-40B4-BE49-F238E27FC236}">
                  <a16:creationId xmlns:a16="http://schemas.microsoft.com/office/drawing/2014/main" id="{89032816-028B-04D2-ACA8-ECD848B3A222}"/>
                </a:ext>
              </a:extLst>
            </p:cNvPr>
            <p:cNvSpPr/>
            <p:nvPr/>
          </p:nvSpPr>
          <p:spPr>
            <a:xfrm>
              <a:off x="8474910" y="1543427"/>
              <a:ext cx="2761099" cy="818103"/>
            </a:xfrm>
            <a:prstGeom prst="round2SameRect">
              <a:avLst/>
            </a:prstGeom>
            <a:solidFill>
              <a:srgbClr val="6CB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Round Same Side Corner Rectangle 5">
              <a:extLst>
                <a:ext uri="{FF2B5EF4-FFF2-40B4-BE49-F238E27FC236}">
                  <a16:creationId xmlns:a16="http://schemas.microsoft.com/office/drawing/2014/main" id="{8976120E-4579-3E5F-F91D-B9D38D6F0C9E}"/>
                </a:ext>
              </a:extLst>
            </p:cNvPr>
            <p:cNvSpPr/>
            <p:nvPr/>
          </p:nvSpPr>
          <p:spPr>
            <a:xfrm rot="10800000">
              <a:off x="8474910" y="2361530"/>
              <a:ext cx="2761099" cy="2045259"/>
            </a:xfrm>
            <a:prstGeom prst="round2SameRect">
              <a:avLst>
                <a:gd name="adj1" fmla="val 4584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Folded Corner 6">
              <a:extLst>
                <a:ext uri="{FF2B5EF4-FFF2-40B4-BE49-F238E27FC236}">
                  <a16:creationId xmlns:a16="http://schemas.microsoft.com/office/drawing/2014/main" id="{DE14106F-7CFE-B560-C967-139E52046932}"/>
                </a:ext>
              </a:extLst>
            </p:cNvPr>
            <p:cNvSpPr/>
            <p:nvPr/>
          </p:nvSpPr>
          <p:spPr>
            <a:xfrm>
              <a:off x="8551607" y="2361530"/>
              <a:ext cx="2628156" cy="1942996"/>
            </a:xfrm>
            <a:prstGeom prst="foldedCorner">
              <a:avLst>
                <a:gd name="adj" fmla="val 350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sx="98000" sy="98000" algn="tl" rotWithShape="0">
                <a:schemeClr val="tx1">
                  <a:lumMod val="75000"/>
                  <a:lumOff val="25000"/>
                  <a:alpha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Oval 105">
              <a:extLst>
                <a:ext uri="{FF2B5EF4-FFF2-40B4-BE49-F238E27FC236}">
                  <a16:creationId xmlns:a16="http://schemas.microsoft.com/office/drawing/2014/main" id="{5EA1777C-DC91-0822-9B8A-6B913E99728A}"/>
                </a:ext>
              </a:extLst>
            </p:cNvPr>
            <p:cNvSpPr/>
            <p:nvPr/>
          </p:nvSpPr>
          <p:spPr>
            <a:xfrm>
              <a:off x="8937228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87819914-8F03-9F87-144F-BBE8919439BE}"/>
                </a:ext>
              </a:extLst>
            </p:cNvPr>
            <p:cNvSpPr/>
            <p:nvPr/>
          </p:nvSpPr>
          <p:spPr>
            <a:xfrm>
              <a:off x="8988360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Oval 107">
              <a:extLst>
                <a:ext uri="{FF2B5EF4-FFF2-40B4-BE49-F238E27FC236}">
                  <a16:creationId xmlns:a16="http://schemas.microsoft.com/office/drawing/2014/main" id="{65273A36-7D9D-22A4-F0C0-29F1435048E6}"/>
                </a:ext>
              </a:extLst>
            </p:cNvPr>
            <p:cNvSpPr/>
            <p:nvPr/>
          </p:nvSpPr>
          <p:spPr>
            <a:xfrm>
              <a:off x="9265747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69547951-F4A2-21B3-569F-D12D021E25D5}"/>
                </a:ext>
              </a:extLst>
            </p:cNvPr>
            <p:cNvSpPr/>
            <p:nvPr/>
          </p:nvSpPr>
          <p:spPr>
            <a:xfrm>
              <a:off x="9316879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Oval 109">
              <a:extLst>
                <a:ext uri="{FF2B5EF4-FFF2-40B4-BE49-F238E27FC236}">
                  <a16:creationId xmlns:a16="http://schemas.microsoft.com/office/drawing/2014/main" id="{6013C64C-CFDF-1723-6C64-188F0AA53D39}"/>
                </a:ext>
              </a:extLst>
            </p:cNvPr>
            <p:cNvSpPr/>
            <p:nvPr/>
          </p:nvSpPr>
          <p:spPr>
            <a:xfrm>
              <a:off x="9594266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Rounded Rectangle 15">
              <a:extLst>
                <a:ext uri="{FF2B5EF4-FFF2-40B4-BE49-F238E27FC236}">
                  <a16:creationId xmlns:a16="http://schemas.microsoft.com/office/drawing/2014/main" id="{49971D91-4E5B-9DB3-F7BA-007F512026D2}"/>
                </a:ext>
              </a:extLst>
            </p:cNvPr>
            <p:cNvSpPr/>
            <p:nvPr/>
          </p:nvSpPr>
          <p:spPr>
            <a:xfrm>
              <a:off x="9645398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Oval 111">
              <a:extLst>
                <a:ext uri="{FF2B5EF4-FFF2-40B4-BE49-F238E27FC236}">
                  <a16:creationId xmlns:a16="http://schemas.microsoft.com/office/drawing/2014/main" id="{525C3604-F000-EEA8-A88F-B17B852F0869}"/>
                </a:ext>
              </a:extLst>
            </p:cNvPr>
            <p:cNvSpPr/>
            <p:nvPr/>
          </p:nvSpPr>
          <p:spPr>
            <a:xfrm>
              <a:off x="9922785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Rounded Rectangle 18">
              <a:extLst>
                <a:ext uri="{FF2B5EF4-FFF2-40B4-BE49-F238E27FC236}">
                  <a16:creationId xmlns:a16="http://schemas.microsoft.com/office/drawing/2014/main" id="{8E0BE10B-E1F8-63F8-60D7-3E3CE1653E13}"/>
                </a:ext>
              </a:extLst>
            </p:cNvPr>
            <p:cNvSpPr/>
            <p:nvPr/>
          </p:nvSpPr>
          <p:spPr>
            <a:xfrm>
              <a:off x="9973917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Oval 113">
              <a:extLst>
                <a:ext uri="{FF2B5EF4-FFF2-40B4-BE49-F238E27FC236}">
                  <a16:creationId xmlns:a16="http://schemas.microsoft.com/office/drawing/2014/main" id="{EEAE8CA2-9BB0-D5F0-B4D6-1AF101D5D4BA}"/>
                </a:ext>
              </a:extLst>
            </p:cNvPr>
            <p:cNvSpPr/>
            <p:nvPr/>
          </p:nvSpPr>
          <p:spPr>
            <a:xfrm>
              <a:off x="10251304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Rounded Rectangle 21">
              <a:extLst>
                <a:ext uri="{FF2B5EF4-FFF2-40B4-BE49-F238E27FC236}">
                  <a16:creationId xmlns:a16="http://schemas.microsoft.com/office/drawing/2014/main" id="{DB3939AD-9840-6BB1-C4F2-17DEC8E7D034}"/>
                </a:ext>
              </a:extLst>
            </p:cNvPr>
            <p:cNvSpPr/>
            <p:nvPr/>
          </p:nvSpPr>
          <p:spPr>
            <a:xfrm>
              <a:off x="10302436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Oval 115">
              <a:extLst>
                <a:ext uri="{FF2B5EF4-FFF2-40B4-BE49-F238E27FC236}">
                  <a16:creationId xmlns:a16="http://schemas.microsoft.com/office/drawing/2014/main" id="{18D1998A-F768-4CBE-DE7B-5C7E94F935F5}"/>
                </a:ext>
              </a:extLst>
            </p:cNvPr>
            <p:cNvSpPr/>
            <p:nvPr/>
          </p:nvSpPr>
          <p:spPr>
            <a:xfrm>
              <a:off x="10579821" y="1645899"/>
              <a:ext cx="204526" cy="20452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ounded Rectangle 24">
              <a:extLst>
                <a:ext uri="{FF2B5EF4-FFF2-40B4-BE49-F238E27FC236}">
                  <a16:creationId xmlns:a16="http://schemas.microsoft.com/office/drawing/2014/main" id="{BA06F9A8-28C3-5864-BCB5-ABACAAAFBD3B}"/>
                </a:ext>
              </a:extLst>
            </p:cNvPr>
            <p:cNvSpPr/>
            <p:nvPr/>
          </p:nvSpPr>
          <p:spPr>
            <a:xfrm>
              <a:off x="10630953" y="1275200"/>
              <a:ext cx="102263" cy="511315"/>
            </a:xfrm>
            <a:prstGeom prst="roundRect">
              <a:avLst>
                <a:gd name="adj" fmla="val 38542"/>
              </a:avLst>
            </a:prstGeom>
            <a:gradFill>
              <a:gsLst>
                <a:gs pos="2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 Placeholder 3">
              <a:extLst>
                <a:ext uri="{FF2B5EF4-FFF2-40B4-BE49-F238E27FC236}">
                  <a16:creationId xmlns:a16="http://schemas.microsoft.com/office/drawing/2014/main" id="{62A8F8B2-25B4-C165-1B30-363527BF245C}"/>
                </a:ext>
              </a:extLst>
            </p:cNvPr>
            <p:cNvSpPr txBox="1">
              <a:spLocks/>
            </p:cNvSpPr>
            <p:nvPr/>
          </p:nvSpPr>
          <p:spPr>
            <a:xfrm>
              <a:off x="9133577" y="1811244"/>
              <a:ext cx="1443760" cy="48861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he-IL" b="1" noProof="0" dirty="0">
                  <a:solidFill>
                    <a:schemeClr val="bg1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</a:rPr>
                <a:t>ספטמבר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Text Placeholder 3">
              <a:extLst>
                <a:ext uri="{FF2B5EF4-FFF2-40B4-BE49-F238E27FC236}">
                  <a16:creationId xmlns:a16="http://schemas.microsoft.com/office/drawing/2014/main" id="{596310BA-94D3-1E38-F489-39DE3A442887}"/>
                </a:ext>
              </a:extLst>
            </p:cNvPr>
            <p:cNvSpPr txBox="1">
              <a:spLocks/>
            </p:cNvSpPr>
            <p:nvPr/>
          </p:nvSpPr>
          <p:spPr>
            <a:xfrm>
              <a:off x="8800187" y="2827372"/>
              <a:ext cx="1960543" cy="97722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5B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20-21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5B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48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התאמה אישית 5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1572</TotalTime>
  <Words>3606</Words>
  <Application>Microsoft Office PowerPoint</Application>
  <PresentationFormat>‫הצגה על המסך (4:3)</PresentationFormat>
  <Paragraphs>643</Paragraphs>
  <Slides>56</Slides>
  <Notes>21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56</vt:i4>
      </vt:variant>
    </vt:vector>
  </HeadingPairs>
  <TitlesOfParts>
    <vt:vector size="65" baseType="lpstr">
      <vt:lpstr>Arial</vt:lpstr>
      <vt:lpstr>Calibri</vt:lpstr>
      <vt:lpstr>Guttman Yad-Brush</vt:lpstr>
      <vt:lpstr>Open Sans Hebrew</vt:lpstr>
      <vt:lpstr>Segoe UI</vt:lpstr>
      <vt:lpstr>Tahoma</vt:lpstr>
      <vt:lpstr>Times New Roman</vt:lpstr>
      <vt:lpstr>Wingdings</vt:lpstr>
      <vt:lpstr>1_Office Theme</vt:lpstr>
      <vt:lpstr>מצגת של PowerPoint‏</vt:lpstr>
      <vt:lpstr>למנהל הבחירות – הנחיות הדרכה</vt:lpstr>
      <vt:lpstr>רקע</vt:lpstr>
      <vt:lpstr>עיקרי הבסיס החוקי</vt:lpstr>
      <vt:lpstr>מידע נוסף</vt:lpstr>
      <vt:lpstr>מבנה מועצה אזורית לדוגמה</vt:lpstr>
      <vt:lpstr>לוח זמנים להגשת רשימות</vt:lpstr>
      <vt:lpstr>תהליך הגשת חוברות מועמדות</vt:lpstr>
      <vt:lpstr>תהליך הגשת המועמדות</vt:lpstr>
      <vt:lpstr>תהליך הגשת המועמדות</vt:lpstr>
      <vt:lpstr>תהליך הגשת המועמדות</vt:lpstr>
      <vt:lpstr>בדיקת חוברות המועמדות</vt:lpstr>
      <vt:lpstr>בדיקת חוברות המועמדות</vt:lpstr>
      <vt:lpstr>שמירה על  שלמות החוברות</vt:lpstr>
      <vt:lpstr>המוסדות העומדים לבחירה</vt:lpstr>
      <vt:lpstr>המוסדות העומדים לבחירה</vt:lpstr>
      <vt:lpstr>המוסדות העומדים לבחירה</vt:lpstr>
      <vt:lpstr>סוגי רשימות מועמדים</vt:lpstr>
      <vt:lpstr>תנאי כשירות למועמד ברשימה</vt:lpstr>
      <vt:lpstr>תנאי כשירות למועמד ברשימה</vt:lpstr>
      <vt:lpstr>תנאי כשירות למועמד ברשימה</vt:lpstr>
      <vt:lpstr>סוגי הצעות מועמד לראשות המועצה</vt:lpstr>
      <vt:lpstr>סוגי הצעות מועמד לראשות המועצה</vt:lpstr>
      <vt:lpstr>תנאי כשירות – מועמד לראש הרשות</vt:lpstr>
      <vt:lpstr>כתב הסכמה למועמד</vt:lpstr>
      <vt:lpstr>כתב הסכמה למועמד</vt:lpstr>
      <vt:lpstr>כתב הסכמה למועמד</vt:lpstr>
      <vt:lpstr>רשימות מועמדים - דגשים</vt:lpstr>
      <vt:lpstr>ריבוי מועמדויות</vt:lpstr>
      <vt:lpstr>רשימה והצעת מועמד מטעם קבוצת בוחרים (תומכים) </vt:lpstr>
      <vt:lpstr>רשימה והצעת מועמד מטעם קבוצת בוחרים (תומכים)</vt:lpstr>
      <vt:lpstr>רשימה והצעת מועמד מטעם קבוצת בוחרים (תומכים) - דגשים</vt:lpstr>
      <vt:lpstr>רשימה והצעת מועמד מטעם קבוצת בוחרים (תומכים)</vt:lpstr>
      <vt:lpstr>בא כח הרשימה</vt:lpstr>
      <vt:lpstr>בא כח הרשימה</vt:lpstr>
      <vt:lpstr>בא כח הרשימה</vt:lpstr>
      <vt:lpstr>עירבון</vt:lpstr>
      <vt:lpstr>עירבון</vt:lpstr>
      <vt:lpstr>סוגי ליקויים - סיכום</vt:lpstr>
      <vt:lpstr>סוגי ליקויים - סיכום</vt:lpstr>
      <vt:lpstr>סוגי ליקויים - סיכום</vt:lpstr>
      <vt:lpstr>סוגי ליקויים - סיכום</vt:lpstr>
      <vt:lpstr>סימון רשימות ומועמדים</vt:lpstr>
      <vt:lpstr>סימון רשימות ומועמדים</vt:lpstr>
      <vt:lpstr>סימון רשימות ומועמדים</vt:lpstr>
      <vt:lpstr>סימון רשימות ומועמדים</vt:lpstr>
      <vt:lpstr>סימון רשימות ומועמדים</vt:lpstr>
      <vt:lpstr>סימון רשימות ומועמדים</vt:lpstr>
      <vt:lpstr>לוח זמנים - סיכום</vt:lpstr>
      <vt:lpstr>התייעצות עם ועדת הבחירות והחלטה סופית</vt:lpstr>
      <vt:lpstr>עתירות</vt:lpstr>
      <vt:lpstr>מצבים מיוחדים נוספים</vt:lpstr>
      <vt:lpstr>מימון בחירות</vt:lpstr>
      <vt:lpstr>טבלאות עזר – מבנה חוברות ההגשה</vt:lpstr>
      <vt:lpstr>טבלאות עזר – מבנה חוברות ההגשה</vt:lpstr>
      <vt:lpstr>סיכום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Rami Lahav</dc:creator>
  <cp:lastModifiedBy>user</cp:lastModifiedBy>
  <cp:revision>127</cp:revision>
  <dcterms:created xsi:type="dcterms:W3CDTF">2023-08-21T05:56:39Z</dcterms:created>
  <dcterms:modified xsi:type="dcterms:W3CDTF">2023-09-06T17:42:49Z</dcterms:modified>
</cp:coreProperties>
</file>