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 autoCompressPictures="0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282" r:id="rId4"/>
    <p:sldId id="292" r:id="rId5"/>
    <p:sldId id="293" r:id="rId6"/>
    <p:sldId id="283" r:id="rId7"/>
    <p:sldId id="291" r:id="rId8"/>
    <p:sldId id="297" r:id="rId9"/>
    <p:sldId id="284" r:id="rId10"/>
    <p:sldId id="294" r:id="rId11"/>
    <p:sldId id="300" r:id="rId12"/>
    <p:sldId id="301" r:id="rId13"/>
    <p:sldId id="295" r:id="rId14"/>
    <p:sldId id="299" r:id="rId15"/>
    <p:sldId id="285" r:id="rId16"/>
    <p:sldId id="281" r:id="rId17"/>
    <p:sldId id="296" r:id="rId18"/>
  </p:sldIdLst>
  <p:sldSz cx="12192000" cy="6858000"/>
  <p:notesSz cx="6858000" cy="9144000"/>
  <p:defaultTextStyle>
    <a:defPPr algn="r" rtl="1"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6824" autoAdjust="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44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44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682C0B10-7CAE-41E4-AB02-7E8B1FF2B898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תאריך 5">
            <a:extLst>
              <a:ext uri="{FF2B5EF4-FFF2-40B4-BE49-F238E27FC236}">
                <a16:creationId xmlns:a16="http://schemas.microsoft.com/office/drawing/2014/main" id="{48F808A2-8A83-41A5-8A5F-374576941A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14ECFA5-7449-4A6C-855F-B0F2B978BB3F}" type="datetime13">
              <a:rPr lang="he-IL" smtClean="0"/>
              <a:t>22.06.2021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44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F700F56-7DA7-440C-A5D1-8CD31B848F03}" type="datetime13">
              <a:rPr lang="he-IL" smtClean="0"/>
              <a:t>22.06.2021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 dirty="0"/>
              <a:t>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44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530193B-564F-4854-8A52-728F3FB19C85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679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4830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7759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4661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4046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1418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0006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710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693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5732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701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61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439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682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050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5" name="כותרת משנה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  <p:sp>
        <p:nvSpPr>
          <p:cNvPr id="7" name="מציין מיקום של כותרת תחתונה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1"/>
          <a:lstStyle/>
          <a:p>
            <a:pPr algn="l"/>
            <a:r>
              <a:rPr lang="he-IL" dirty="0"/>
              <a:t>הוסף כותרת תחתונה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ופית תוד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מציין מיקום של תמונה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1" anchor="t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1" anchor="t"/>
          <a:lstStyle>
            <a:lvl1pPr algn="r" rtl="1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תודה</a:t>
            </a:r>
          </a:p>
        </p:txBody>
      </p:sp>
      <p:sp>
        <p:nvSpPr>
          <p:cNvPr id="7" name="מציין מיקום טקסט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1"/>
          <a:lstStyle>
            <a:lvl1pPr marL="0" indent="0" algn="r" rtl="1">
              <a:buNone/>
              <a:defRPr sz="1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 dirty="0"/>
              <a:t>שם מלא</a:t>
            </a:r>
          </a:p>
        </p:txBody>
      </p:sp>
      <p:sp>
        <p:nvSpPr>
          <p:cNvPr id="8" name="מציין מיקום טקסט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1"/>
          <a:lstStyle>
            <a:lvl1pPr marL="0" indent="0" algn="r" rtl="1">
              <a:buNone/>
              <a:defRPr sz="1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מספר טלפון</a:t>
            </a:r>
          </a:p>
        </p:txBody>
      </p:sp>
      <p:sp>
        <p:nvSpPr>
          <p:cNvPr id="9" name="מציין מיקום טקסט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1"/>
          <a:lstStyle>
            <a:lvl1pPr marL="0" indent="0" algn="r" rtl="1">
              <a:buNone/>
              <a:defRPr sz="1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דואר אלקטרוני או נקודת אחיזה במדיה חברתית</a:t>
            </a:r>
          </a:p>
        </p:txBody>
      </p:sp>
      <p:sp>
        <p:nvSpPr>
          <p:cNvPr id="10" name="מציין מיקום טקסט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1"/>
          <a:lstStyle>
            <a:lvl1pPr marL="0" indent="0" algn="r" rtl="1">
              <a:buNone/>
              <a:defRPr sz="1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אתר האינטרנט של החברה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1"/>
          <a:lstStyle/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7" name="כותרת משנה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6" name="מציין מיקום טקסט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1"/>
          <a:lstStyle/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1"/>
          <a:lstStyle/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1"/>
          <a:lstStyle/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11" name="מציין מיקום טקסט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1"/>
          <a:lstStyle/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1"/>
          <a:lstStyle/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1"/>
          <a:lstStyle/>
          <a:p>
            <a:pPr rtl="1"/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10" name="כותרת משנה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1"/>
          <a:lstStyle/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13" name="מציין מיקום טקסט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1"/>
          <a:lstStyle/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15" name="מציין מיקום טקסט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1"/>
          <a:lstStyle/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17" name="מציין מיקום טקסט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1"/>
          <a:lstStyle/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1"/>
          <a:lstStyle/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תחתונה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1"/>
          <a:lstStyle/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3" name="מציין מיקום של מספר שקופית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1"/>
          <a:lstStyle/>
          <a:p>
            <a:pPr rtl="1"/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מציין מיקום של תמונה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1" anchor="t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1" anchor="t"/>
          <a:lstStyle>
            <a:lvl1pPr algn="r" rtl="1">
              <a:lnSpc>
                <a:spcPts val="4000"/>
              </a:lnSpc>
              <a:defRPr sz="4800" b="1" spc="-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את כותרת המצגת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1"/>
          <a:lstStyle>
            <a:lvl1pPr marL="0" indent="0" algn="r" rtl="1">
              <a:buNone/>
              <a:defRPr sz="2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 smtClean="0"/>
              <a:t>לחץ כדי לערוך סגנון כותרת משנה של תבנית בסיס</a:t>
            </a:r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קו מפריד של שקופית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1" anchor="t"/>
          <a:lstStyle>
            <a:lvl1pPr algn="r" rtl="1">
              <a:lnSpc>
                <a:spcPts val="4000"/>
              </a:lnSpc>
              <a:defRPr sz="4400" b="1" spc="-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כותרת קו מפריד של שקופית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1"/>
          <a:lstStyle>
            <a:lvl1pPr marL="0" indent="0" algn="r" rtl="1">
              <a:buNone/>
              <a:defRPr sz="2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 smtClean="0"/>
              <a:t>לחץ כדי לערוך סגנון כותרת משנה של תבנית בסיס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קו מפריד של שקופית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ציין מיקום של תמונה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1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1" anchor="t"/>
          <a:lstStyle>
            <a:lvl1pPr algn="r" rtl="1">
              <a:lnSpc>
                <a:spcPts val="4000"/>
              </a:lnSpc>
              <a:defRPr sz="4400" b="1" spc="-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 dirty="0"/>
              <a:t>לחץ כדי לערוך כותרת קו מפריד של שקופית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1"/>
          <a:lstStyle>
            <a:lvl1pPr marL="0" indent="0" algn="r" rtl="1">
              <a:buNone/>
              <a:defRPr sz="2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he-IL" noProof="0" smtClean="0"/>
              <a:t>לחץ כדי לערוך סגנון כותרת משנה של תבנית בסיס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תמונ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10" name="כותרת משנה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תמונ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ציין מיקום של תמונה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תמונה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10" name="כותרת משנה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וכן תמונ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ציין מיקום של תמונה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10" name="כותרת משנה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  <p:sp>
        <p:nvSpPr>
          <p:cNvPr id="8" name="מציין מיקום של תמונה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  <p:sp>
        <p:nvSpPr>
          <p:cNvPr id="9" name="מציין מיקום של תמונה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1" anchor="ctr">
            <a:noAutofit/>
          </a:bodyPr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צורה חופשית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305013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צורה חופשית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585316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צורה חופשית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574586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צורה חופשית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18259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צורה חופשית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48198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he-IL" noProof="0"/>
              <a:t>כותרת משנה</a:t>
            </a:r>
          </a:p>
        </p:txBody>
      </p:sp>
      <p:sp>
        <p:nvSpPr>
          <p:cNvPr id="3" name="השוואה מציין מיקום ימני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1" anchor="t"/>
          <a:lstStyle>
            <a:lvl1pPr marL="0" indent="0" algn="r" rtl="1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12" name="השוואה מציין מיקום ימני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1"/>
          <a:lstStyle>
            <a:lvl1pPr marL="0" indent="0" algn="r" rtl="1">
              <a:buNone/>
              <a:defRPr sz="2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</p:txBody>
      </p:sp>
      <p:sp>
        <p:nvSpPr>
          <p:cNvPr id="8" name="מציין מיקום טקסט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he-IL" noProof="0" smtClean="0"/>
              <a:t>לחץ כדי לערוך סגנונות טקסט של תבנית בסיס</a:t>
            </a:r>
          </a:p>
          <a:p>
            <a:pPr lvl="1" rtl="1"/>
            <a:r>
              <a:rPr lang="he-IL" noProof="0" smtClean="0"/>
              <a:t>רמה שנייה</a:t>
            </a:r>
          </a:p>
          <a:p>
            <a:pPr lvl="2" rtl="1"/>
            <a:r>
              <a:rPr lang="he-IL" noProof="0" smtClean="0"/>
              <a:t>רמה שלישית</a:t>
            </a:r>
          </a:p>
          <a:p>
            <a:pPr lvl="3" rtl="1"/>
            <a:r>
              <a:rPr lang="he-IL" noProof="0" smtClean="0"/>
              <a:t>רמה רביעית</a:t>
            </a:r>
          </a:p>
          <a:p>
            <a:pPr lvl="4" rtl="1"/>
            <a:r>
              <a:rPr lang="he-IL" noProof="0" smtClean="0"/>
              <a:t>רמה חמישית</a:t>
            </a:r>
            <a:endParaRPr lang="he-IL" noProof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גדול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ציין מיקום של תמונה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1" anchor="ctr"/>
          <a:lstStyle>
            <a:lvl1pPr marL="0" indent="0" algn="ctr" rtl="1">
              <a:buNone/>
              <a:defRPr sz="12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הוסף או גרור ושחרר את התמונה שלך</a:t>
            </a: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1" anchor="t"/>
          <a:lstStyle>
            <a:lvl1pPr algn="r" rtl="1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הזן את הכיתוב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מלבן: פינות מעוגלות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rtl="1"/>
            <a:r>
              <a:rPr lang="he-IL" noProof="0"/>
              <a:t>לחץ כדי לערוך את כותרת העמוד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1">
            <a:noAutofit/>
          </a:bodyPr>
          <a:lstStyle/>
          <a:p>
            <a:pPr lvl="0" rtl="1"/>
            <a:r>
              <a:rPr lang="he-IL" noProof="0"/>
              <a:t>ערוך סגנונות טקסט של תבנית בסיס</a:t>
            </a:r>
          </a:p>
          <a:p>
            <a:pPr lvl="1" rtl="1"/>
            <a:r>
              <a:rPr lang="he-IL" noProof="0"/>
              <a:t>רמה שניה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1" anchor="ctr"/>
          <a:lstStyle>
            <a:lvl1pPr algn="r" rtl="1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he-IL" dirty="0"/>
              <a:t>הוסף כותרת תחתונה</a:t>
            </a: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1" anchor="ctr"/>
          <a:lstStyle>
            <a:lvl1pPr algn="ctr" rtl="1">
              <a:defRPr sz="120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he-IL" noProof="0" smtClean="0"/>
              <a:pPr/>
              <a:t>‹#›</a:t>
            </a:fld>
            <a:endParaRPr lang="he-IL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66700" indent="-2667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42925" indent="-276225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096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763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430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slide" Target="slide1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slide" Target="slide1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-1723486.cld.bz/ey-summer-activity-202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0.jp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9.jp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slide" Target="slide6.xml"/><Relationship Id="rId15" Type="http://schemas.openxmlformats.org/officeDocument/2006/relationships/image" Target="../media/image11.jp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8.xml"/><Relationship Id="rId1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slide" Target="slide8.xml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ציין מיקום של תמונה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497" y="642189"/>
            <a:ext cx="10655455" cy="5573622"/>
          </a:xfrm>
        </p:spPr>
      </p:pic>
      <p:sp>
        <p:nvSpPr>
          <p:cNvPr id="25" name="תיבת טקסט 24" descr="הדגשת שקופית לתיבת הכותרת">
            <a:extLst>
              <a:ext uri="{FF2B5EF4-FFF2-40B4-BE49-F238E27FC236}">
                <a16:creationId xmlns:a16="http://schemas.microsoft.com/office/drawing/2014/main" id="{7EF238CB-AB58-4787-8F9C-A1C16929A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-1" y="3914775"/>
            <a:ext cx="1481849" cy="220027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1" anchor="t">
            <a:noAutofit/>
          </a:bodyPr>
          <a:lstStyle>
            <a:lvl1pPr algn="r" defTabSz="914400" rtl="1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923" y="3114635"/>
            <a:ext cx="6046237" cy="2514635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1"/>
          <a:lstStyle/>
          <a:p>
            <a:pPr rtl="1"/>
            <a:r>
              <a:rPr lang="he-IL" sz="2800" b="0" dirty="0" smtClean="0"/>
              <a:t>הועדה למניעת אלימות והתמודדות ומניעת התנהגויות סיכון</a:t>
            </a:r>
            <a:endParaRPr lang="he-IL" sz="2800" b="0" dirty="0"/>
          </a:p>
        </p:txBody>
      </p:sp>
      <p:sp>
        <p:nvSpPr>
          <p:cNvPr id="4" name="כותרת משנה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4832" y="5014912"/>
            <a:ext cx="4282303" cy="690752"/>
          </a:xfrm>
        </p:spPr>
        <p:txBody>
          <a:bodyPr rtlCol="1"/>
          <a:lstStyle/>
          <a:p>
            <a:pPr rtl="1"/>
            <a:r>
              <a:rPr lang="he-IL" dirty="0" smtClean="0"/>
              <a:t>סקירת פועלה של הועדה </a:t>
            </a:r>
            <a:r>
              <a:rPr lang="he-IL" dirty="0" err="1" smtClean="0"/>
              <a:t>הרשותית</a:t>
            </a:r>
            <a:r>
              <a:rPr lang="he-IL" dirty="0"/>
              <a:t> </a:t>
            </a:r>
            <a:r>
              <a:rPr lang="he-IL" dirty="0" smtClean="0"/>
              <a:t>והמחלקות הרלוונטיות</a:t>
            </a:r>
            <a:endParaRPr lang="he-IL" dirty="0"/>
          </a:p>
        </p:txBody>
      </p:sp>
      <p:sp>
        <p:nvSpPr>
          <p:cNvPr id="20" name="משולש שווה שוקיים 19" descr="צל שקופית לתיבת הכותרת">
            <a:extLst>
              <a:ext uri="{FF2B5EF4-FFF2-40B4-BE49-F238E27FC236}">
                <a16:creationId xmlns:a16="http://schemas.microsoft.com/office/drawing/2014/main" id="{545D50A1-D634-4325-B06C-5450FDF7B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תמונה 7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739" y="103908"/>
            <a:ext cx="1086196" cy="13175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6114" y="103908"/>
            <a:ext cx="40308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מציגה למליאת המועצה ב 26.6 : דליה אייל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-IL" b="1" dirty="0" smtClean="0"/>
              <a:t>תחום חינוך</a:t>
            </a:r>
            <a:endParaRPr lang="he-IL" b="1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204AFD2-303D-4B48-AA3E-C96B74D8127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7999"/>
            <a:ext cx="11339512" cy="606845"/>
          </a:xfrm>
        </p:spPr>
        <p:txBody>
          <a:bodyPr rtlCol="1"/>
          <a:lstStyle/>
          <a:p>
            <a:pPr rtl="1"/>
            <a:r>
              <a:rPr lang="he-IL" sz="2000" dirty="0" smtClean="0"/>
              <a:t>בשיתוף הרשות לביטחון קהילתי, אגף החינוך ובתי הספר</a:t>
            </a:r>
            <a:endParaRPr lang="he-IL" sz="2000" dirty="0"/>
          </a:p>
          <a:p>
            <a:pPr rtl="1"/>
            <a:endParaRPr lang="he-I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מדריכי מוגנות בבתי הספר בשנת </a:t>
            </a:r>
            <a:r>
              <a:rPr lang="he-IL" sz="2000" dirty="0" err="1"/>
              <a:t>תש"ף</a:t>
            </a:r>
            <a:r>
              <a:rPr lang="he-IL" sz="2000" dirty="0"/>
              <a:t>- 11 מדריכי מוגנות ב-10 בתיה"ס – 7 בתיה"ס יסודיים ו-3 תיכונים. מנחה חינוכי ב-50% משרה.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עלות שנתית לשנת 2020 – מדריכי מוגנות – 550,000 ₪, מנחה חינוכי – 67,000 ₪.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השתתפות בתכניות מניעה בבתי הספר  - בתיכונים - </a:t>
            </a:r>
            <a:r>
              <a:rPr lang="he-IL" sz="2000" dirty="0" err="1"/>
              <a:t>תוכניות</a:t>
            </a:r>
            <a:r>
              <a:rPr lang="he-IL" sz="2000" dirty="0"/>
              <a:t> מניעה והרצאות בתחום האלכוהול והסמים, סמינרים, ביסודי – בום ברשת, הצגות ופעילויות, משחק הוגן.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/>
              <a:t>שיתוף בתי הספר – מנהלים, מורים.. בכל מקום שניתן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000" dirty="0"/>
          </a:p>
          <a:p>
            <a:endParaRPr lang="he-IL" sz="2000" dirty="0"/>
          </a:p>
          <a:p>
            <a:endParaRPr lang="he-IL" sz="2000" dirty="0"/>
          </a:p>
          <a:p>
            <a:pPr marL="342900" indent="-342900" rtl="1">
              <a:buFont typeface="Arial" panose="020B0604020202020204" pitchFamily="34" charset="0"/>
              <a:buChar char="•"/>
            </a:pPr>
            <a:endParaRPr lang="he-IL" sz="2000" dirty="0" smtClean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5" name="חץ מעוקל למעלה 4">
            <a:hlinkClick r:id="rId3" action="ppaction://hlinksldjump"/>
          </p:cNvPr>
          <p:cNvSpPr/>
          <p:nvPr/>
        </p:nvSpPr>
        <p:spPr>
          <a:xfrm>
            <a:off x="0" y="6277243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7" name="תמונה 6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"/>
            <a:ext cx="725170" cy="999490"/>
          </a:xfrm>
          <a:prstGeom prst="rect">
            <a:avLst/>
          </a:prstGeom>
        </p:spPr>
      </p:pic>
      <p:pic>
        <p:nvPicPr>
          <p:cNvPr id="8" name="מציין מיקום של תמונה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47" y="5163208"/>
            <a:ext cx="2118488" cy="1412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-IL" b="1" dirty="0" smtClean="0"/>
              <a:t>תחום פנאי</a:t>
            </a:r>
            <a:endParaRPr lang="he-IL" b="1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204AFD2-303D-4B48-AA3E-C96B74D8127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7999"/>
            <a:ext cx="11339512" cy="606845"/>
          </a:xfrm>
        </p:spPr>
        <p:txBody>
          <a:bodyPr rtlCol="1"/>
          <a:lstStyle/>
          <a:p>
            <a:pPr rtl="1"/>
            <a:r>
              <a:rPr lang="he-IL" sz="2000" dirty="0" smtClean="0"/>
              <a:t>בשיתוף הרשות לביטחון קהילתי, תכנית להב"ה, מחלקות נוער, ספורט, עמותת בית האמנויות, תחום חינוך חברתי, הישובים ועוד.. </a:t>
            </a:r>
            <a:endParaRPr lang="he-IL" sz="2000" dirty="0"/>
          </a:p>
          <a:p>
            <a:pPr rtl="1"/>
            <a:endParaRPr lang="he-I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מדריך </a:t>
            </a:r>
            <a:r>
              <a:rPr lang="he-IL" sz="2000" dirty="0"/>
              <a:t>מקצועי בשותפות התכנית לקידום אורח חיים בריא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סיירת  מחצלות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מוגנת ערב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סדנאות ופעילויות חד פעמיות לילדים ובני נוער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000" dirty="0"/>
          </a:p>
          <a:p>
            <a:r>
              <a:rPr lang="he-IL" sz="2000" dirty="0" smtClean="0"/>
              <a:t>סה"כ הוצאות מוערכות בתחום בשנה:134,000 שח (מתוך תקציב הרשות </a:t>
            </a:r>
            <a:r>
              <a:rPr lang="he-IL" sz="2000" dirty="0" smtClean="0"/>
              <a:t>לביטחון</a:t>
            </a:r>
            <a:r>
              <a:rPr lang="he-IL" sz="2000" dirty="0" smtClean="0"/>
              <a:t>)</a:t>
            </a:r>
            <a:endParaRPr lang="he-IL" sz="2000" dirty="0"/>
          </a:p>
          <a:p>
            <a:pPr rtl="1"/>
            <a:endParaRPr lang="he-IL" sz="2000" dirty="0" smtClean="0"/>
          </a:p>
        </p:txBody>
      </p:sp>
      <p:sp>
        <p:nvSpPr>
          <p:cNvPr id="7" name="חץ מעוקל למעלה 6">
            <a:hlinkClick r:id="rId3" action="ppaction://hlinksldjump"/>
          </p:cNvPr>
          <p:cNvSpPr/>
          <p:nvPr/>
        </p:nvSpPr>
        <p:spPr>
          <a:xfrm>
            <a:off x="10506270" y="6323896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5" name="תמונה 4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" y="5776034"/>
            <a:ext cx="725170" cy="999490"/>
          </a:xfrm>
          <a:prstGeom prst="rect">
            <a:avLst/>
          </a:prstGeom>
        </p:spPr>
      </p:pic>
      <p:pic>
        <p:nvPicPr>
          <p:cNvPr id="6" name="מציין מיקום של תמונה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88" y="5186658"/>
            <a:ext cx="2118488" cy="1588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54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267129-D582-495A-8F4B-6B907589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-IL" b="1" dirty="0" smtClean="0"/>
              <a:t>תחום הקשר ישובי רחב</a:t>
            </a:r>
            <a:endParaRPr lang="he-IL" b="1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204AFD2-303D-4B48-AA3E-C96B74D8127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7999"/>
            <a:ext cx="11339512" cy="606845"/>
          </a:xfrm>
        </p:spPr>
        <p:txBody>
          <a:bodyPr rtlCol="1"/>
          <a:lstStyle/>
          <a:p>
            <a:pPr rtl="1"/>
            <a:r>
              <a:rPr lang="he-IL" sz="2000" dirty="0" smtClean="0"/>
              <a:t>הרשות לביטחון קהילתי בשיתוף הישובים</a:t>
            </a:r>
            <a:endParaRPr lang="he-IL" sz="2000" dirty="0"/>
          </a:p>
          <a:p>
            <a:pPr rtl="1"/>
            <a:endParaRPr lang="he-I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פרסומים לציבור הרחב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קביעת מדיניות ונורמות ביישובי המועצה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הכשרות </a:t>
            </a:r>
            <a:r>
              <a:rPr lang="he-IL" sz="2000" dirty="0"/>
              <a:t>להורים , לבעלי תפקידים, </a:t>
            </a:r>
            <a:r>
              <a:rPr lang="he-IL" sz="2000" dirty="0" smtClean="0"/>
              <a:t>לסוכני שינוי ומודעות בקהילה.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שולחנות </a:t>
            </a:r>
            <a:r>
              <a:rPr lang="he-IL" sz="2000" dirty="0"/>
              <a:t>עגולים עם כלל השותפים סביב ארועים כאלה </a:t>
            </a:r>
            <a:r>
              <a:rPr lang="he-IL" sz="2000" dirty="0" smtClean="0"/>
              <a:t>ואחרים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הורים ערים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e-IL" sz="2000" dirty="0" smtClean="0"/>
              <a:t>שיתוף </a:t>
            </a:r>
            <a:r>
              <a:rPr lang="he-IL" sz="2000" dirty="0"/>
              <a:t>מורים ומחנכים ועדכונם השוטף </a:t>
            </a:r>
            <a:endParaRPr lang="he-I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000" dirty="0"/>
          </a:p>
          <a:p>
            <a:r>
              <a:rPr lang="he-IL" sz="2000" dirty="0" smtClean="0"/>
              <a:t>סה"כ הוצאות בתחום בשנת 2020 – 44,000שח</a:t>
            </a:r>
            <a:endParaRPr lang="he-IL" sz="2000" dirty="0"/>
          </a:p>
          <a:p>
            <a:endParaRPr lang="he-IL" sz="2000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B379698-AB4C-493D-BF95-F5781FDF2AC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fld id="{19B51A1E-902D-48AF-9020-955120F399B6}" type="slidenum">
              <a:rPr lang="he-IL" smtClean="0"/>
              <a:pPr rtl="1"/>
              <a:t>12</a:t>
            </a:fld>
            <a:endParaRPr lang="he-IL"/>
          </a:p>
        </p:txBody>
      </p:sp>
      <p:sp>
        <p:nvSpPr>
          <p:cNvPr id="5" name="חץ מעוקל למעלה 4">
            <a:hlinkClick r:id="rId3" action="ppaction://hlinksldjump"/>
          </p:cNvPr>
          <p:cNvSpPr/>
          <p:nvPr/>
        </p:nvSpPr>
        <p:spPr>
          <a:xfrm>
            <a:off x="0" y="6277243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7" name="תמונה 6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" y="8509"/>
            <a:ext cx="725170" cy="999490"/>
          </a:xfrm>
          <a:prstGeom prst="rect">
            <a:avLst/>
          </a:prstGeom>
        </p:spPr>
      </p:pic>
      <p:pic>
        <p:nvPicPr>
          <p:cNvPr id="8" name="מציין מיקום של תמונה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35" y="5164034"/>
            <a:ext cx="2118488" cy="1513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02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תיבת טקסט 15" descr="עיצוב הדגשה לבלוק כיתוב">
            <a:extLst>
              <a:ext uri="{FF2B5EF4-FFF2-40B4-BE49-F238E27FC236}">
                <a16:creationId xmlns:a16="http://schemas.microsoft.com/office/drawing/2014/main" id="{03888866-542D-43D4-BFE1-045D363519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5382712" y="8549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1" anchor="t">
            <a:noAutofit/>
          </a:bodyPr>
          <a:lstStyle>
            <a:lvl1pPr algn="r" defTabSz="914400" rtl="1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כותרת 11">
            <a:extLst>
              <a:ext uri="{FF2B5EF4-FFF2-40B4-BE49-F238E27FC236}">
                <a16:creationId xmlns:a16="http://schemas.microsoft.com/office/drawing/2014/main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4861" y="331065"/>
            <a:ext cx="6012023" cy="539345"/>
          </a:xfrm>
        </p:spPr>
        <p:txBody>
          <a:bodyPr rtlCol="1"/>
          <a:lstStyle/>
          <a:p>
            <a:pPr rtl="1"/>
            <a:r>
              <a:rPr lang="he-IL" sz="2400" b="1" dirty="0" smtClean="0"/>
              <a:t>אל מול העשייה- מה תפקיד הועדה?</a:t>
            </a:r>
            <a:endParaRPr lang="he-IL" sz="2400" b="1" dirty="0"/>
          </a:p>
        </p:txBody>
      </p:sp>
      <p:sp>
        <p:nvSpPr>
          <p:cNvPr id="19" name="משולש שווה שוקיים 18" descr="להדגשת צל לכותרת">
            <a:extLst>
              <a:ext uri="{FF2B5EF4-FFF2-40B4-BE49-F238E27FC236}">
                <a16:creationId xmlns:a16="http://schemas.microsoft.com/office/drawing/2014/main" id="{ABF5B12D-6F10-4377-9094-B3E79ECB1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5848923" y="228557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משולש שווה שוקיים 16" descr="הדגשת צל לכותרת">
            <a:extLst>
              <a:ext uri="{FF2B5EF4-FFF2-40B4-BE49-F238E27FC236}">
                <a16:creationId xmlns:a16="http://schemas.microsoft.com/office/drawing/2014/main" id="{667AA2A8-C66E-4F4C-A6E7-E7ABCE7E9E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5857568" y="651598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" y="2777495"/>
            <a:ext cx="5605077" cy="4000624"/>
          </a:xfrm>
          <a:prstGeom prst="pentagon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2967135" y="1368573"/>
            <a:ext cx="85115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הזדמנות לעצירה והתבוננות ביקורתית על העשייה השוטפת.</a:t>
            </a: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he-I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בכל מפגש מובא נושא אחר בו הועדה מתמקדת; הנושא נלמד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על מאפייניו ועל המענים הקיימים בהקשרו במועצה. </a:t>
            </a:r>
          </a:p>
          <a:p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הועדה שואלת שאלות, מציבה מטרות ומציעה דרכים חדשות לפעולה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he-IL" sz="2400" dirty="0" smtClean="0"/>
          </a:p>
        </p:txBody>
      </p:sp>
      <p:sp>
        <p:nvSpPr>
          <p:cNvPr id="11" name="מלבן 10"/>
          <p:cNvSpPr/>
          <p:nvPr/>
        </p:nvSpPr>
        <p:spPr>
          <a:xfrm>
            <a:off x="5382712" y="3676897"/>
            <a:ext cx="641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מבין הנושאים שעלו </a:t>
            </a:r>
            <a:r>
              <a:rPr lang="he-I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עד כה על </a:t>
            </a:r>
            <a:r>
              <a:rPr lang="he-I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הפרק</a:t>
            </a:r>
            <a:endParaRPr lang="he-IL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נושא המעברים בשכבות הקריטיות (א, </a:t>
            </a:r>
            <a:r>
              <a:rPr lang="he-IL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ז,ט</a:t>
            </a:r>
            <a:r>
              <a: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מדריכי המוגנות </a:t>
            </a:r>
          </a:p>
          <a:p>
            <a:r>
              <a: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הגישור , מטרותיו והרחבת </a:t>
            </a:r>
            <a:r>
              <a:rPr lang="he-IL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הפעילות בישובים </a:t>
            </a:r>
            <a:endParaRPr lang="he-I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תכנית היל" ה – לקידום נוער השלמת יסוד ולימודי השכלה</a:t>
            </a:r>
          </a:p>
          <a:p>
            <a:r>
              <a: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מניעת אלימות כלפי נשים </a:t>
            </a:r>
          </a:p>
          <a:p>
            <a:r>
              <a: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שימוש והתמכרות לסמים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he-IL" sz="2400" dirty="0" smtClean="0"/>
          </a:p>
        </p:txBody>
      </p:sp>
      <p:pic>
        <p:nvPicPr>
          <p:cNvPr id="9" name="תמונה 8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" y="35836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 descr="אופן השימוש בתבנית זו">
            <a:extLst>
              <a:ext uri="{FF2B5EF4-FFF2-40B4-BE49-F238E27FC236}">
                <a16:creationId xmlns:a16="http://schemas.microsoft.com/office/drawing/2014/main" id="{AF827C88-045E-4F68-9447-36B04E5AF96E}"/>
              </a:ext>
            </a:extLst>
          </p:cNvPr>
          <p:cNvGrpSpPr/>
          <p:nvPr/>
        </p:nvGrpSpPr>
        <p:grpSpPr>
          <a:xfrm>
            <a:off x="298484" y="589495"/>
            <a:ext cx="3002130" cy="3083313"/>
            <a:chOff x="1341135" y="527364"/>
            <a:chExt cx="3002130" cy="3083313"/>
          </a:xfrm>
        </p:grpSpPr>
        <p:sp>
          <p:nvSpPr>
            <p:cNvPr id="37" name="אליפסה 36" title="גרפיקת רקע של עיגול">
              <a:extLst>
                <a:ext uri="{FF2B5EF4-FFF2-40B4-BE49-F238E27FC236}">
                  <a16:creationId xmlns:a16="http://schemas.microsoft.com/office/drawing/2014/main" id="{C51FBE48-2848-4EC5-89D6-C5C86C105FD1}"/>
                </a:ext>
              </a:extLst>
            </p:cNvPr>
            <p:cNvSpPr/>
            <p:nvPr/>
          </p:nvSpPr>
          <p:spPr>
            <a:xfrm>
              <a:off x="1341135" y="814260"/>
              <a:ext cx="2796417" cy="2796417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lnSpc>
                  <a:spcPts val="3000"/>
                </a:lnSpc>
              </a:pPr>
              <a:r>
                <a:rPr lang="he-IL" sz="2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האתגר הנוכחי;</a:t>
              </a:r>
              <a:r>
                <a:rPr lang="en-US" sz="2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en-US" sz="2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he-IL" sz="24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היערכות לקיץ</a:t>
              </a:r>
              <a:endParaRPr lang="he-I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אליפסה 39" title="גרפיקת רקע של עיגול">
              <a:extLst>
                <a:ext uri="{FF2B5EF4-FFF2-40B4-BE49-F238E27FC236}">
                  <a16:creationId xmlns:a16="http://schemas.microsoft.com/office/drawing/2014/main" id="{DDBE5AE1-0732-46F6-A796-4251201817EE}"/>
                </a:ext>
              </a:extLst>
            </p:cNvPr>
            <p:cNvSpPr/>
            <p:nvPr/>
          </p:nvSpPr>
          <p:spPr>
            <a:xfrm>
              <a:off x="3125525" y="527364"/>
              <a:ext cx="1217740" cy="121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אליפסה 40" title="גרפיקת רקע של עיגול">
              <a:extLst>
                <a:ext uri="{FF2B5EF4-FFF2-40B4-BE49-F238E27FC236}">
                  <a16:creationId xmlns:a16="http://schemas.microsoft.com/office/drawing/2014/main" id="{4571EFCA-4D6B-4975-BCE3-09C7F433B4DA}"/>
                </a:ext>
              </a:extLst>
            </p:cNvPr>
            <p:cNvSpPr/>
            <p:nvPr/>
          </p:nvSpPr>
          <p:spPr>
            <a:xfrm>
              <a:off x="1537865" y="3001655"/>
              <a:ext cx="360000" cy="36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כותרת 2">
              <a:extLst>
                <a:ext uri="{FF2B5EF4-FFF2-40B4-BE49-F238E27FC236}">
                  <a16:creationId xmlns:a16="http://schemas.microsoft.com/office/drawing/2014/main" id="{E3AEFCE0-0A87-4B19-ABDE-39B6D794A7ED}"/>
                </a:ext>
              </a:extLst>
            </p:cNvPr>
            <p:cNvSpPr txBox="1">
              <a:spLocks/>
            </p:cNvSpPr>
            <p:nvPr/>
          </p:nvSpPr>
          <p:spPr>
            <a:xfrm>
              <a:off x="3133073" y="654208"/>
              <a:ext cx="1188691" cy="1186824"/>
            </a:xfrm>
            <a:prstGeom prst="rect">
              <a:avLst/>
            </a:prstGeom>
          </p:spPr>
          <p:txBody>
            <a:bodyPr vert="horz" lIns="0" tIns="0" rIns="0" bIns="0" rtlCol="1" anchor="t">
              <a:noAutofit/>
            </a:bodyPr>
            <a:lstStyle>
              <a:lvl1pPr algn="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he-IL" sz="72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D2D8260F-F1E9-49CB-AE09-EF768722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"/>
              <a:t>How to Customize this Slide</a:t>
            </a:r>
          </a:p>
        </p:txBody>
      </p:sp>
      <p:sp>
        <p:nvSpPr>
          <p:cNvPr id="2" name="מציין מיקום של מספר שקופית 1">
            <a:extLst>
              <a:ext uri="{FF2B5EF4-FFF2-40B4-BE49-F238E27FC236}">
                <a16:creationId xmlns:a16="http://schemas.microsoft.com/office/drawing/2014/main" id="{88DC1F28-E3FD-416B-8C76-7556A49440F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8" name="TextBox 7"/>
          <p:cNvSpPr txBox="1"/>
          <p:nvPr/>
        </p:nvSpPr>
        <p:spPr>
          <a:xfrm>
            <a:off x="3017521" y="68258"/>
            <a:ext cx="863556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הערכות </a:t>
            </a:r>
            <a:r>
              <a:rPr lang="he-I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המועצה </a:t>
            </a:r>
            <a:r>
              <a:rPr lang="he-I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לקיץ </a:t>
            </a:r>
          </a:p>
          <a:p>
            <a:r>
              <a:rPr lang="he-IL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he-I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הקורונה עשתה נזקים שאנחנו עוד לא יודעים לאמוד"</a:t>
            </a:r>
          </a:p>
          <a:p>
            <a:endParaRPr lang="he-IL" dirty="0"/>
          </a:p>
        </p:txBody>
      </p:sp>
      <p:sp>
        <p:nvSpPr>
          <p:cNvPr id="9" name="TextBox 8"/>
          <p:cNvSpPr txBox="1"/>
          <p:nvPr/>
        </p:nvSpPr>
        <p:spPr>
          <a:xfrm>
            <a:off x="3401707" y="1176254"/>
            <a:ext cx="8011667" cy="59708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41093" indent="-241093" defTabSz="410751" hangingPunct="0">
              <a:buFont typeface="Arial" panose="020B0604020202020204" pitchFamily="34" charset="0"/>
              <a:buChar char="•"/>
            </a:pPr>
            <a:r>
              <a:rPr lang="he-IL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אי יציבות וחוסר שגרה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מצוקות מסוגים שונים: עלייה חדה במשקל, התפתחות של הפרעות אכילה, עלייה בשכיחות דיכאון וחרדה, קשיים חברתיים, פגיעה עצמית קשיים באיזון של מחלות כרוניות, ריבוי תלונות סומטיות שמקורן רגשי, מתחים ביחסים המשפחתיים ועוד.</a:t>
            </a:r>
            <a:endParaRPr lang="he-IL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  <a:p>
            <a:pPr marL="241093" indent="-241093" defTabSz="410751" hangingPunct="0">
              <a:buFont typeface="Arial" panose="020B0604020202020204" pitchFamily="34" charset="0"/>
              <a:buChar char="•"/>
            </a:pPr>
            <a:r>
              <a:rPr lang="he-IL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נוער לאחר שנה במסכים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עלייה חדה בהיקף השימוש באלכוהול וסמים צריכת פורנו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פגיעה בקשרים החברתיים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עלייה חדה בפניות לקבלת סיוע נפשי ודיווחי מצוקה, חרדות ובדידות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פגיעה במיומנויות בסיסיות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נוער שרוצה להתפרק ולהיזרק</a:t>
            </a:r>
          </a:p>
          <a:p>
            <a:pPr marL="241093" indent="-241093" defTabSz="410751" hangingPunct="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נוער שסובל מבדידות, מבעיות נפשיות כאלה ואחרות</a:t>
            </a:r>
          </a:p>
          <a:p>
            <a:pPr marL="241093" indent="-241093" defTabSz="410751" hangingPunct="0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נוער שצמא למפגשים</a:t>
            </a:r>
          </a:p>
          <a:p>
            <a:pPr marL="241093" indent="-241093" defTabSz="410751" hangingPunct="0">
              <a:buFont typeface="Arial" panose="020B0604020202020204" pitchFamily="34" charset="0"/>
              <a:buChar char="•"/>
            </a:pPr>
            <a:r>
              <a:rPr lang="he-IL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נוער שצמא לפעילויות משמעותיות </a:t>
            </a:r>
          </a:p>
          <a:p>
            <a:pPr marL="241093" indent="-241093" defTabSz="410751" hangingPunct="0">
              <a:buFont typeface="Arial" panose="020B0604020202020204" pitchFamily="34" charset="0"/>
              <a:buChar char="•"/>
            </a:pPr>
            <a:r>
              <a:rPr lang="he-I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נוער שיש לו רעיונות ויוזמות </a:t>
            </a:r>
            <a:endParaRPr lang="he-I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1093" indent="-241093" defTabSz="410751" hangingPunct="0">
              <a:buFont typeface="Arial" panose="020B0604020202020204" pitchFamily="34" charset="0"/>
              <a:buChar char="•"/>
            </a:pPr>
            <a:endParaRPr lang="he-I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10751" hangingPunct="0"/>
            <a:r>
              <a:rPr lang="he-IL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הקיץ מוציאים את הנוער מהמסכים לפרטים </a:t>
            </a:r>
            <a:r>
              <a:rPr lang="he-IL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לחץ כאן</a:t>
            </a:r>
            <a:endParaRPr lang="he-I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1093" indent="-241093" defTabSz="410751" hangingPunct="0">
              <a:buFont typeface="Arial" panose="020B0604020202020204" pitchFamily="34" charset="0"/>
              <a:buChar char="•"/>
            </a:pPr>
            <a:endParaRPr lang="he-IL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  <a:p>
            <a:endParaRPr lang="he-I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תמונה 10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0" y="0"/>
            <a:ext cx="725170" cy="999490"/>
          </a:xfrm>
          <a:prstGeom prst="rect">
            <a:avLst/>
          </a:prstGeom>
        </p:spPr>
      </p:pic>
      <p:pic>
        <p:nvPicPr>
          <p:cNvPr id="1026" name="תמונה 2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8" y="4883890"/>
            <a:ext cx="29432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5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מציין מיקום של תמונה 11">
            <a:extLst>
              <a:ext uri="{FF2B5EF4-FFF2-40B4-BE49-F238E27FC236}">
                <a16:creationId xmlns:a16="http://schemas.microsoft.com/office/drawing/2014/main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" y="0"/>
            <a:ext cx="10533281" cy="6858000"/>
          </a:xfrm>
        </p:spPr>
      </p:pic>
      <p:sp>
        <p:nvSpPr>
          <p:cNvPr id="32" name="צורה חופשית 5" descr="בלוק הדגשה מלאה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257349" y="235501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צורה חופשית 5" descr="בלוק הדגשה חלול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כותרת 2"/>
          <p:cNvSpPr>
            <a:spLocks noGrp="1"/>
          </p:cNvSpPr>
          <p:nvPr>
            <p:ph type="ctrTitle"/>
          </p:nvPr>
        </p:nvSpPr>
        <p:spPr>
          <a:xfrm>
            <a:off x="8897015" y="3161763"/>
            <a:ext cx="3294985" cy="2720356"/>
          </a:xfrm>
        </p:spPr>
        <p:txBody>
          <a:bodyPr/>
          <a:lstStyle/>
          <a:p>
            <a:r>
              <a:rPr lang="he-IL" dirty="0" smtClean="0"/>
              <a:t>תודה ולהמשך עשייה משותפת</a:t>
            </a:r>
            <a:endParaRPr lang="he-IL" dirty="0"/>
          </a:p>
        </p:txBody>
      </p:sp>
      <p:pic>
        <p:nvPicPr>
          <p:cNvPr id="6" name="תמונה 5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830" y="0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מציין מיקום של תמונה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72" y="901374"/>
            <a:ext cx="8687356" cy="5776057"/>
          </a:xfr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5266" y="68272"/>
            <a:ext cx="8456013" cy="1793139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 rtlCol="1"/>
          <a:lstStyle/>
          <a:p>
            <a:pPr rtl="1"/>
            <a:r>
              <a:rPr lang="he-IL" sz="3200" dirty="0" smtClean="0"/>
              <a:t>                           מאחדים כוחות</a:t>
            </a:r>
            <a:br>
              <a:rPr lang="he-IL" sz="3200" dirty="0" smtClean="0"/>
            </a:br>
            <a:r>
              <a:rPr lang="he-IL" sz="3200" dirty="0" smtClean="0"/>
              <a:t> </a:t>
            </a:r>
            <a:r>
              <a:rPr lang="he-IL" sz="3200" b="0" dirty="0" smtClean="0"/>
              <a:t>משתי ועדות סטטוטוריות ומטה מקצועי לוועדה אחת</a:t>
            </a:r>
            <a:endParaRPr lang="he-IL" sz="3200" b="0" dirty="0"/>
          </a:p>
        </p:txBody>
      </p:sp>
      <p:sp>
        <p:nvSpPr>
          <p:cNvPr id="15" name="צורה חופשית 5" descr="בלוק הדגשה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צורה חופשית 5" descr="בלוק הדגשה חלול">
            <a:extLst>
              <a:ext uri="{FF2B5EF4-FFF2-40B4-BE49-F238E27FC236}">
                <a16:creationId xmlns:a16="http://schemas.microsoft.com/office/drawing/2014/main" id="{E0D7A780-33BC-4E68-9763-AB62376D50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778215" y="121920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10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 txBox="1">
            <a:spLocks/>
          </p:cNvSpPr>
          <p:nvPr/>
        </p:nvSpPr>
        <p:spPr>
          <a:xfrm>
            <a:off x="177447" y="1363372"/>
            <a:ext cx="11634184" cy="5429313"/>
          </a:xfrm>
          <a:prstGeom prst="roundRect">
            <a:avLst>
              <a:gd name="adj" fmla="val 2139"/>
            </a:avLst>
          </a:prstGeom>
          <a:gradFill>
            <a:gsLst>
              <a:gs pos="93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vert="horz" lIns="180000" tIns="288000" rIns="180000" bIns="180000" rtlCol="1" anchor="t">
            <a:noAutofit/>
          </a:bodyPr>
          <a:lstStyle>
            <a:lvl1pPr algn="r" defTabSz="914400" rtl="1" eaLnBrk="1" latinLnBrk="0" hangingPunct="1">
              <a:lnSpc>
                <a:spcPts val="4000"/>
              </a:lnSpc>
              <a:spcBef>
                <a:spcPct val="0"/>
              </a:spcBef>
              <a:buNone/>
              <a:defRPr sz="4400" b="1" kern="1200" spc="-3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3200" spc="-150" dirty="0" smtClean="0"/>
              <a:t>שותפים</a:t>
            </a:r>
          </a:p>
          <a:p>
            <a:r>
              <a:rPr lang="he-IL" sz="2400" b="0" spc="-150" dirty="0" smtClean="0"/>
              <a:t>-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יו"ר  מטה  הרשות  לבטחו ן  קהילתי- סגנית  ראש  המועצה.</a:t>
            </a:r>
          </a:p>
          <a:p>
            <a:pPr marL="342900" indent="-342900">
              <a:buFontTx/>
              <a:buChar char="-"/>
            </a:pP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חברי מליאה-נציגי ציבור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. (צליל אבני, תמי נתיב, אבו אמין)</a:t>
            </a:r>
            <a:r>
              <a:rPr lang="en-US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- מנהלת הרשות לביטחון קהילתי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במועצה- אוריה ספיר</a:t>
            </a:r>
            <a:endParaRPr lang="he-IL" sz="2400" b="0" spc="-15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buFontTx/>
              <a:buChar char="-"/>
            </a:pP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מתחום החינוך: מנהל אגף החינוך, מנהלת בתי ספר יסודיים, מנחה חינוכי למדריכי מוגנות, נציגות שפ"ח.</a:t>
            </a:r>
          </a:p>
          <a:p>
            <a:pPr marL="342900" indent="-342900">
              <a:buFontTx/>
              <a:buChar char="-"/>
            </a:pP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מתחום הטיפול: מנהלת אגף קהילה ורווחה, עו"ס קהילתית לנוער.</a:t>
            </a:r>
            <a:endParaRPr lang="he-IL" sz="2400" b="0" spc="-15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buFontTx/>
              <a:buChar char="-"/>
            </a:pP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מתחום  הפנאי: מנהלת מחלקת נוער, רכזת תכנית להב"ה, מנהלת תחום חינוך חברתי.</a:t>
            </a:r>
          </a:p>
          <a:p>
            <a:pPr marL="342900" indent="-342900">
              <a:buFontTx/>
              <a:buChar char="-"/>
            </a:pP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מתחום האכיפה והביטחון: מנהלת מחלקת ביטחון, קב"ט מוסדות חינוך, שוטר קהילתי, מנהל מחלקת פיקוח בנושאים רלוונטיים.</a:t>
            </a:r>
            <a:endParaRPr lang="en-US" sz="2400" b="0" spc="-15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buFontTx/>
              <a:buChar char="-"/>
            </a:pP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מתחום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הקשר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ישובי רחב</a:t>
            </a:r>
            <a:r>
              <a:rPr lang="en-US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: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 מנהלת מחלקת ישובים, דוברת המועצה, מנכ"לית המועצה בנושאים רלוונטיים.</a:t>
            </a:r>
            <a:r>
              <a:rPr lang="en-US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sz="2400" b="0" spc="-15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buFontTx/>
              <a:buChar char="-"/>
            </a:pPr>
            <a:endParaRPr lang="he-IL" sz="2400" b="0" spc="-15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50117" y="90957"/>
            <a:ext cx="386538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1.ועדה למאבק בנגע הסמים</a:t>
            </a:r>
          </a:p>
          <a:p>
            <a:r>
              <a:rPr lang="he-IL" dirty="0" smtClean="0"/>
              <a:t>2.ועדה למיגור האלימות</a:t>
            </a:r>
          </a:p>
          <a:p>
            <a:endParaRPr lang="he-IL" dirty="0"/>
          </a:p>
          <a:p>
            <a:r>
              <a:rPr lang="he-IL" dirty="0" smtClean="0"/>
              <a:t>הועדה מניעת אלימות והתנהגויות </a:t>
            </a:r>
            <a:r>
              <a:rPr lang="he-IL" dirty="0" err="1" smtClean="0"/>
              <a:t>סיכוניות</a:t>
            </a:r>
            <a:r>
              <a:rPr lang="he-IL" dirty="0" smtClean="0"/>
              <a:t>  </a:t>
            </a:r>
            <a:endParaRPr lang="he-IL" dirty="0"/>
          </a:p>
        </p:txBody>
      </p:sp>
      <p:pic>
        <p:nvPicPr>
          <p:cNvPr id="9" name="תמונה 8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046" y="-98116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מציין מיקום של תמונה 12">
            <a:extLst>
              <a:ext uri="{FF2B5EF4-FFF2-40B4-BE49-F238E27FC236}">
                <a16:creationId xmlns:a16="http://schemas.microsoft.com/office/drawing/2014/main" id="{588C9C3E-7C4B-EA46-9848-A17249AC33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5" y="0"/>
            <a:ext cx="10298703" cy="6858000"/>
          </a:xfrm>
        </p:spPr>
      </p:pic>
      <p:sp>
        <p:nvSpPr>
          <p:cNvPr id="15" name="צורה חופשית 5" descr="הדגשה חלולה">
            <a:extLst>
              <a:ext uri="{FF2B5EF4-FFF2-40B4-BE49-F238E27FC236}">
                <a16:creationId xmlns:a16="http://schemas.microsoft.com/office/drawing/2014/main" id="{10117390-DCFE-4FAE-B3FD-DAECFE779A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תיבת טקסט 30" descr="הדגשת דגל לכותרת">
            <a:extLst>
              <a:ext uri="{FF2B5EF4-FFF2-40B4-BE49-F238E27FC236}">
                <a16:creationId xmlns:a16="http://schemas.microsoft.com/office/drawing/2014/main" id="{8FC2E368-898A-440B-A15C-4C5FB13C57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127300" y="3605122"/>
            <a:ext cx="2494930" cy="3139768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1" anchor="t">
            <a:noAutofit/>
          </a:bodyPr>
          <a:lstStyle>
            <a:lvl1pPr algn="r" defTabSz="914400" rtl="1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משולש שווה שוקיים 20" descr="הדגשת צל לכותרת">
            <a:extLst>
              <a:ext uri="{FF2B5EF4-FFF2-40B4-BE49-F238E27FC236}">
                <a16:creationId xmlns:a16="http://schemas.microsoft.com/office/drawing/2014/main" id="{59A98ED3-718C-409B-BC1D-07842F9F58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3915924" y="496252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498" y="189470"/>
            <a:ext cx="6919109" cy="5396683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 rtlCol="1"/>
          <a:lstStyle/>
          <a:p>
            <a:r>
              <a:rPr lang="he-IL" sz="3000" dirty="0" smtClean="0"/>
              <a:t>מטרות הועדה </a:t>
            </a:r>
            <a:r>
              <a:rPr lang="he-IL" sz="3000" dirty="0" err="1" smtClean="0"/>
              <a:t>הרשותית</a:t>
            </a:r>
            <a:r>
              <a:rPr lang="he-IL" sz="3000" dirty="0" smtClean="0"/>
              <a:t> למניעה והתמודדות עם התנהגויות סיכון:</a:t>
            </a:r>
            <a:r>
              <a:rPr lang="he-IL" sz="4200" dirty="0" smtClean="0"/>
              <a:t/>
            </a:r>
            <a:br>
              <a:rPr lang="he-IL" sz="4200" dirty="0" smtClean="0"/>
            </a:b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העלאת מודעות ושמירת הנושאים על השולחן </a:t>
            </a:r>
            <a:b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חשיפת מערך השירותים</a:t>
            </a:r>
            <a:b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למידה , שיתוף וסנכרון הידע.</a:t>
            </a:r>
            <a:b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יצירת תכנית עבודה </a:t>
            </a:r>
            <a:r>
              <a:rPr lang="he-IL" sz="2400" b="0" spc="-150" dirty="0" err="1">
                <a:latin typeface="David" panose="020E0502060401010101" pitchFamily="34" charset="-79"/>
                <a:cs typeface="David" panose="020E0502060401010101" pitchFamily="34" charset="-79"/>
              </a:rPr>
              <a:t>רשותית</a:t>
            </a: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 מסונכרנת עם בתי הספר</a:t>
            </a:r>
            <a:b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העלאת דילמות שעולות מהשטח וחשיבה משותפת על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מענים</a:t>
            </a: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לצרכים </a:t>
            </a:r>
            <a:r>
              <a:rPr lang="he-IL" sz="2400" b="0" spc="-150" dirty="0">
                <a:latin typeface="David" panose="020E0502060401010101" pitchFamily="34" charset="-79"/>
                <a:cs typeface="David" panose="020E0502060401010101" pitchFamily="34" charset="-79"/>
              </a:rPr>
              <a:t>ולחסמים שעולים </a:t>
            </a: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מהשטח</a:t>
            </a:r>
            <a:b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> הועדה נפגשת אחת לרבעון </a:t>
            </a:r>
            <a:r>
              <a:rPr lang="en-US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2400" b="0" spc="-150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endParaRPr lang="he-IL" sz="2800" dirty="0"/>
          </a:p>
        </p:txBody>
      </p:sp>
      <p:pic>
        <p:nvPicPr>
          <p:cNvPr id="7" name="תמונה 6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37" y="5774495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ציין מיקום של תמונה 8">
            <a:hlinkClick r:id="rId3" action="ppaction://hlinksldjump"/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69" y="1136482"/>
            <a:ext cx="2104561" cy="2125239"/>
          </a:xfr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42" y="164630"/>
            <a:ext cx="9972389" cy="432000"/>
          </a:xfrm>
        </p:spPr>
        <p:txBody>
          <a:bodyPr rtlCol="1"/>
          <a:lstStyle/>
          <a:p>
            <a:pPr rtl="1"/>
            <a:r>
              <a:rPr lang="he-IL" dirty="0" smtClean="0"/>
              <a:t>מניעה והתמודדות עם התנהגויות סיכון היא נחלת כולם</a:t>
            </a:r>
            <a:endParaRPr lang="he-IL" dirty="0"/>
          </a:p>
        </p:txBody>
      </p:sp>
      <p:pic>
        <p:nvPicPr>
          <p:cNvPr id="11" name="מציין מיקום של תמונה 10">
            <a:hlinkClick r:id="rId5" action="ppaction://hlinksldjump"/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r="8143"/>
          <a:stretch>
            <a:fillRect/>
          </a:stretch>
        </p:blipFill>
        <p:spPr>
          <a:xfrm>
            <a:off x="9298246" y="1182685"/>
            <a:ext cx="2118488" cy="1871852"/>
          </a:xfrm>
        </p:spPr>
      </p:pic>
      <p:sp>
        <p:nvSpPr>
          <p:cNvPr id="10" name="מציין מיקום טקסט 9"/>
          <p:cNvSpPr>
            <a:spLocks noGrp="1"/>
          </p:cNvSpPr>
          <p:nvPr>
            <p:ph type="body" sz="quarter" idx="32"/>
          </p:nvPr>
        </p:nvSpPr>
        <p:spPr>
          <a:xfrm>
            <a:off x="4430378" y="718976"/>
            <a:ext cx="4251953" cy="335381"/>
          </a:xfrm>
        </p:spPr>
        <p:txBody>
          <a:bodyPr/>
          <a:lstStyle/>
          <a:p>
            <a:r>
              <a:rPr lang="he-IL" sz="2000" b="1" u="sng" dirty="0" smtClean="0"/>
              <a:t>הגופים העיקריים שפועלים בנושא</a:t>
            </a:r>
            <a:endParaRPr lang="he-IL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6909913" y="3175463"/>
            <a:ext cx="14111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הרשות לביטחון קהילתי</a:t>
            </a:r>
            <a:endParaRPr lang="he-IL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02469" y="3034870"/>
            <a:ext cx="184489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תכנית להב"ה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722" y="2742893"/>
            <a:ext cx="25462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המרכז לשלום המשפחה ומניעת אלימות במשפחה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מציין מיקום של תמונה 8">
            <a:hlinkClick r:id="rId7" action="ppaction://hlinksldjump"/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" y="1287145"/>
            <a:ext cx="2104561" cy="1403040"/>
          </a:xfrm>
        </p:spPr>
      </p:pic>
      <p:pic>
        <p:nvPicPr>
          <p:cNvPr id="20" name="מציין מיקום של תמונה 10">
            <a:hlinkClick r:id="rId9" action="ppaction://hlinksldjump"/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34" y="1412729"/>
            <a:ext cx="2118488" cy="1451164"/>
          </a:xfrm>
        </p:spPr>
      </p:pic>
      <p:sp>
        <p:nvSpPr>
          <p:cNvPr id="21" name="TextBox 20"/>
          <p:cNvSpPr txBox="1"/>
          <p:nvPr/>
        </p:nvSpPr>
        <p:spPr>
          <a:xfrm>
            <a:off x="2964598" y="2938556"/>
            <a:ext cx="25462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המרכז לגישור ודיאלוג בקהילה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מציין מיקום של תמונה 10">
            <a:hlinkClick r:id="rId11" action="ppaction://hlinksldjump"/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1" y="4614307"/>
            <a:ext cx="2118488" cy="1588866"/>
          </a:xfrm>
        </p:spPr>
      </p:pic>
      <p:sp>
        <p:nvSpPr>
          <p:cNvPr id="23" name="TextBox 22"/>
          <p:cNvSpPr txBox="1"/>
          <p:nvPr/>
        </p:nvSpPr>
        <p:spPr>
          <a:xfrm>
            <a:off x="8255639" y="6406381"/>
            <a:ext cx="21838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תחום הפנאי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2458917" y="3999745"/>
            <a:ext cx="72741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תחומים עיקריים נוספים בהם פועלים השותפים בנושא</a:t>
            </a:r>
            <a:endParaRPr lang="he-IL" sz="2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מציין מיקום של תמונה 10">
            <a:hlinkClick r:id="rId11" action="ppaction://hlinksldjump"/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88" y="4692006"/>
            <a:ext cx="2118488" cy="1412325"/>
          </a:xfrm>
        </p:spPr>
      </p:pic>
      <p:sp>
        <p:nvSpPr>
          <p:cNvPr id="25" name="TextBox 24"/>
          <p:cNvSpPr txBox="1"/>
          <p:nvPr/>
        </p:nvSpPr>
        <p:spPr>
          <a:xfrm>
            <a:off x="4929907" y="6406381"/>
            <a:ext cx="25462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תחום החינוך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מציין מיקום של תמונה 10">
            <a:hlinkClick r:id="rId14" action="ppaction://hlinksldjump"/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54" y="4652041"/>
            <a:ext cx="2118488" cy="1513397"/>
          </a:xfrm>
        </p:spPr>
      </p:pic>
      <p:sp>
        <p:nvSpPr>
          <p:cNvPr id="27" name="TextBox 26"/>
          <p:cNvSpPr txBox="1"/>
          <p:nvPr/>
        </p:nvSpPr>
        <p:spPr>
          <a:xfrm>
            <a:off x="1905354" y="6203173"/>
            <a:ext cx="19117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תחום הקשר ישובי רחב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חץ למטה 13">
            <a:hlinkClick r:id="rId16" action="ppaction://hlinksldjump"/>
          </p:cNvPr>
          <p:cNvSpPr/>
          <p:nvPr/>
        </p:nvSpPr>
        <p:spPr>
          <a:xfrm>
            <a:off x="11280711" y="5877683"/>
            <a:ext cx="484632" cy="9784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pic>
        <p:nvPicPr>
          <p:cNvPr id="28" name="תמונה 27" descr="לוגו מועצה אזורית עמק יזרעאל" title="לוגו מועצה אזורית עמק יזרעאל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758" y="29095"/>
            <a:ext cx="725170" cy="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-IL" b="1" dirty="0" smtClean="0"/>
              <a:t>הרשות לביטחון קהילתי</a:t>
            </a:r>
            <a:endParaRPr lang="he-IL" b="1" dirty="0"/>
          </a:p>
        </p:txBody>
      </p:sp>
      <p:pic>
        <p:nvPicPr>
          <p:cNvPr id="8" name="מציין מיקום של תמונה 7">
            <a:extLst>
              <a:ext uri="{FF2B5EF4-FFF2-40B4-BE49-F238E27FC236}">
                <a16:creationId xmlns:a16="http://schemas.microsoft.com/office/drawing/2014/main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2" y="1016852"/>
            <a:ext cx="5511800" cy="4590295"/>
          </a:xfrm>
        </p:spPr>
      </p:pic>
      <p:sp>
        <p:nvSpPr>
          <p:cNvPr id="66" name="צורה חופשית 5" descr="בלוק הדגשה חלול">
            <a:extLst>
              <a:ext uri="{FF2B5EF4-FFF2-40B4-BE49-F238E27FC236}">
                <a16:creationId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3366" y="49748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צורה חופשית 5" descr="בלוק הדגשה מלאה">
            <a:extLst>
              <a:ext uri="{FF2B5EF4-FFF2-40B4-BE49-F238E27FC236}">
                <a16:creationId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50080" y="475219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rtl="1"/>
            <a:endParaRPr lang="he-I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583163" y="1001235"/>
            <a:ext cx="5656548" cy="4634202"/>
          </a:xfrm>
        </p:spPr>
        <p:txBody>
          <a:bodyPr/>
          <a:lstStyle/>
          <a:p>
            <a:r>
              <a:rPr lang="he-IL" dirty="0" smtClean="0"/>
              <a:t>מובילה </a:t>
            </a:r>
            <a:r>
              <a:rPr lang="he-IL" dirty="0"/>
              <a:t>במועצה: אוריה </a:t>
            </a:r>
            <a:r>
              <a:rPr lang="he-IL" dirty="0" smtClean="0"/>
              <a:t>ספיר, כפיפות לסגנית ראש המועצה.</a:t>
            </a:r>
            <a:endParaRPr lang="he-IL" dirty="0"/>
          </a:p>
          <a:p>
            <a:r>
              <a:rPr lang="he-IL" dirty="0"/>
              <a:t>הגוף האחראי מטעם המדינה: המשרד לחיזוק וקידום </a:t>
            </a:r>
            <a:r>
              <a:rPr lang="he-IL" dirty="0" smtClean="0"/>
              <a:t>קהילתי ובקרוב חוזר למשרד לביטחון פנים</a:t>
            </a:r>
            <a:endParaRPr lang="he-IL" dirty="0"/>
          </a:p>
          <a:p>
            <a:r>
              <a:rPr lang="he-IL" dirty="0"/>
              <a:t>עיקר תחומי פעילות ואחריות </a:t>
            </a:r>
            <a:r>
              <a:rPr lang="he-IL" dirty="0" smtClean="0"/>
              <a:t>:</a:t>
            </a:r>
            <a:r>
              <a:rPr lang="he-IL" dirty="0"/>
              <a:t>תכלול </a:t>
            </a:r>
            <a:r>
              <a:rPr lang="he-IL" dirty="0" smtClean="0"/>
              <a:t>העשייה בתחומי מניעה והתמודדות עם התנהגויות סיכון  בקרב כלל </a:t>
            </a:r>
            <a:r>
              <a:rPr lang="he-IL" dirty="0" err="1" smtClean="0"/>
              <a:t>האוכלוסיה</a:t>
            </a:r>
            <a:r>
              <a:rPr lang="he-IL" dirty="0" smtClean="0"/>
              <a:t> במועצה. </a:t>
            </a:r>
          </a:p>
          <a:p>
            <a:r>
              <a:rPr lang="he-IL" dirty="0" smtClean="0"/>
              <a:t>תקציב </a:t>
            </a:r>
            <a:r>
              <a:rPr lang="he-IL" dirty="0"/>
              <a:t>כולל כ- 1.4 </a:t>
            </a:r>
            <a:r>
              <a:rPr lang="he-IL" dirty="0" err="1"/>
              <a:t>מליון</a:t>
            </a:r>
            <a:r>
              <a:rPr lang="he-IL" dirty="0"/>
              <a:t> </a:t>
            </a:r>
            <a:r>
              <a:rPr lang="he-IL" dirty="0" smtClean="0"/>
              <a:t>בשנה הכולל העסקה ותקציב פעילות. (75%/ 25%)</a:t>
            </a:r>
            <a:endParaRPr lang="he-IL" dirty="0"/>
          </a:p>
          <a:p>
            <a:r>
              <a:rPr lang="he-IL" dirty="0"/>
              <a:t>שותפים עיקריים: כל מחלקות המועצה , בתי </a:t>
            </a:r>
            <a:r>
              <a:rPr lang="he-IL" dirty="0" smtClean="0"/>
              <a:t>ספר</a:t>
            </a:r>
            <a:r>
              <a:rPr lang="he-IL" dirty="0"/>
              <a:t>, יישובים, תחנות </a:t>
            </a:r>
            <a:r>
              <a:rPr lang="he-IL" dirty="0" smtClean="0"/>
              <a:t>משטרה.</a:t>
            </a:r>
            <a:endParaRPr lang="he-IL" dirty="0"/>
          </a:p>
          <a:p>
            <a:endParaRPr lang="he-IL" dirty="0"/>
          </a:p>
        </p:txBody>
      </p:sp>
      <p:sp>
        <p:nvSpPr>
          <p:cNvPr id="5" name="חץ מעוקל למעלה 4">
            <a:hlinkClick r:id="rId4" action="ppaction://hlinksldjump"/>
          </p:cNvPr>
          <p:cNvSpPr/>
          <p:nvPr/>
        </p:nvSpPr>
        <p:spPr>
          <a:xfrm>
            <a:off x="0" y="6277243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9" name="תמונה 8" descr="לוגו מועצה אזורית עמק יזרעאל" title="לוגו מועצה אזורית עמק יזרעאל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907" y="0"/>
            <a:ext cx="725170" cy="999490"/>
          </a:xfrm>
          <a:prstGeom prst="rect">
            <a:avLst/>
          </a:prstGeom>
        </p:spPr>
      </p:pic>
      <p:pic>
        <p:nvPicPr>
          <p:cNvPr id="10" name="מציין מיקום של תמונה 8">
            <a:hlinkClick r:id="rId6" action="ppaction://hlinksldjump"/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91" y="4732761"/>
            <a:ext cx="21045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432000"/>
            <a:ext cx="5472000" cy="432000"/>
          </a:xfrm>
        </p:spPr>
        <p:txBody>
          <a:bodyPr rtlCol="1"/>
          <a:lstStyle/>
          <a:p>
            <a:pPr rtl="1"/>
            <a:r>
              <a:rPr lang="he-IL" b="1" dirty="0" smtClean="0"/>
              <a:t>תכנית להב"ה</a:t>
            </a:r>
            <a:endParaRPr lang="he-IL" b="1" dirty="0"/>
          </a:p>
        </p:txBody>
      </p:sp>
      <p:sp>
        <p:nvSpPr>
          <p:cNvPr id="29" name="מציין מיקום תוכן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1" y="1512000"/>
            <a:ext cx="6380369" cy="3600000"/>
          </a:xfrm>
        </p:spPr>
        <p:txBody>
          <a:bodyPr rtlCol="1"/>
          <a:lstStyle/>
          <a:p>
            <a:r>
              <a:rPr lang="he-IL" dirty="0" smtClean="0"/>
              <a:t>מובילות </a:t>
            </a:r>
            <a:r>
              <a:rPr lang="he-IL" dirty="0"/>
              <a:t>במועצה: רכזת- שני </a:t>
            </a:r>
            <a:r>
              <a:rPr lang="he-IL" dirty="0" smtClean="0"/>
              <a:t>שושן, בכפיפות למחלקת נוער, </a:t>
            </a:r>
            <a:r>
              <a:rPr lang="he-IL" dirty="0"/>
              <a:t>עו"ס- סיון </a:t>
            </a:r>
            <a:r>
              <a:rPr lang="he-IL" dirty="0" smtClean="0"/>
              <a:t>בזק, בכפיפות לאגף קהילה ורווחה. </a:t>
            </a:r>
            <a:endParaRPr lang="he-IL" dirty="0"/>
          </a:p>
          <a:p>
            <a:r>
              <a:rPr lang="he-IL" dirty="0"/>
              <a:t>הגוף האחראי מטעם המדינה: משרד החינוך ומשרד העבודה והרווחה</a:t>
            </a:r>
            <a:r>
              <a:rPr lang="he-IL" dirty="0" smtClean="0"/>
              <a:t>.</a:t>
            </a:r>
            <a:endParaRPr lang="he-IL" dirty="0"/>
          </a:p>
          <a:p>
            <a:r>
              <a:rPr lang="he-IL" dirty="0"/>
              <a:t>עיקר תחומי פעילות ואחריות: קידום בני נוער על הרצף </a:t>
            </a:r>
            <a:r>
              <a:rPr lang="he-IL" dirty="0" err="1"/>
              <a:t>הסיכוני</a:t>
            </a:r>
            <a:r>
              <a:rPr lang="he-IL" dirty="0"/>
              <a:t> באמצעות יצירת מארג שתפני מקצועי עם כלל גורמי הרשות. פעילויות מניעה להורים ונוער, פורומים רב מקצועיים, איתור וטיפול בבני נוער, הכשרות לבעלי תפקידים ומענים מגוונים (סדנאות, קבוצות, תעסוקה </a:t>
            </a:r>
            <a:r>
              <a:rPr lang="he-IL" dirty="0" err="1"/>
              <a:t>וכו</a:t>
            </a:r>
            <a:r>
              <a:rPr lang="he-IL" dirty="0" smtClean="0"/>
              <a:t>'...).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קיום מענה פרטני לבני ובנות נוער</a:t>
            </a:r>
            <a:endParaRPr lang="he-IL" dirty="0"/>
          </a:p>
          <a:p>
            <a:r>
              <a:rPr lang="he-IL" dirty="0" smtClean="0"/>
              <a:t>תקציב </a:t>
            </a:r>
            <a:r>
              <a:rPr lang="he-IL" dirty="0"/>
              <a:t>שנתי : 90,000 ₪ לפעילות והשתתפות בשכר רכזת </a:t>
            </a:r>
            <a:r>
              <a:rPr lang="he-IL" dirty="0" smtClean="0"/>
              <a:t>ועו"ס</a:t>
            </a:r>
            <a:endParaRPr lang="he-IL" dirty="0"/>
          </a:p>
          <a:p>
            <a:r>
              <a:rPr lang="he-IL" dirty="0"/>
              <a:t>שותפים עיקריים: מחלקת נוער, אגף חינוך, הרשות לביטחון קהילתי, אגף קהילה ורווחה, ישובים, </a:t>
            </a:r>
            <a:r>
              <a:rPr lang="he-IL" dirty="0" smtClean="0"/>
              <a:t>שפ"י</a:t>
            </a:r>
            <a:endParaRPr lang="he-IL" dirty="0"/>
          </a:p>
          <a:p>
            <a:r>
              <a:rPr lang="he-IL" dirty="0"/>
              <a:t>נתונים: תופעות נפוצות- שימוש בסמים, שתיית אלכוהול, מיניות לא מותאמת, זולות, ניתוק ממסגרות</a:t>
            </a:r>
            <a:r>
              <a:rPr lang="he-IL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במהלך השנה התקיימו 23 סדנאות מניעה ואיתור ביישובי המועצה, כ230 בני ובנות נוער קיבלו מענה קבוצתי. </a:t>
            </a:r>
            <a:endParaRPr lang="he-IL" dirty="0"/>
          </a:p>
          <a:p>
            <a:pPr marL="0" indent="0" rtl="1">
              <a:buNone/>
            </a:pPr>
            <a:endParaRPr lang="he-IL" dirty="0"/>
          </a:p>
        </p:txBody>
      </p:sp>
      <p:pic>
        <p:nvPicPr>
          <p:cNvPr id="14" name="מציין מיקום של תמונה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70" y="2639121"/>
            <a:ext cx="2405261" cy="1599592"/>
          </a:xfrm>
        </p:spPr>
      </p:pic>
      <p:pic>
        <p:nvPicPr>
          <p:cNvPr id="19" name="מציין מיקום של תמונה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19" y="3712969"/>
            <a:ext cx="2405261" cy="1804779"/>
          </a:xfrm>
        </p:spPr>
      </p:pic>
      <p:pic>
        <p:nvPicPr>
          <p:cNvPr id="17" name="מציין מיקום של תמונה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20" y="1336795"/>
            <a:ext cx="2405261" cy="1803945"/>
          </a:xfrm>
        </p:spPr>
      </p:pic>
      <p:sp>
        <p:nvSpPr>
          <p:cNvPr id="4" name="מציין מיקום טקסט 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he-IL" dirty="0" smtClean="0"/>
              <a:t>למען הנוער בסיכון במרחב הכפרי</a:t>
            </a:r>
            <a:endParaRPr lang="he-IL" dirty="0"/>
          </a:p>
        </p:txBody>
      </p:sp>
      <p:sp>
        <p:nvSpPr>
          <p:cNvPr id="10" name="חץ מעוקל למעלה 9">
            <a:hlinkClick r:id="rId6" action="ppaction://hlinksldjump"/>
          </p:cNvPr>
          <p:cNvSpPr/>
          <p:nvPr/>
        </p:nvSpPr>
        <p:spPr>
          <a:xfrm>
            <a:off x="10634516" y="6277243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9" name="תמונה 8" descr="לוגו מועצה אזורית עמק יזרעאל" title="לוגו מועצה אזורית עמק יזרעאל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58" y="0"/>
            <a:ext cx="725170" cy="999490"/>
          </a:xfrm>
          <a:prstGeom prst="rect">
            <a:avLst/>
          </a:prstGeom>
        </p:spPr>
      </p:pic>
      <p:pic>
        <p:nvPicPr>
          <p:cNvPr id="11" name="מציין מיקום של תמונה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r="8143"/>
          <a:stretch>
            <a:fillRect/>
          </a:stretch>
        </p:blipFill>
        <p:spPr>
          <a:xfrm>
            <a:off x="6955556" y="4814928"/>
            <a:ext cx="2118488" cy="1871852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5" y="670548"/>
            <a:ext cx="11340000" cy="432000"/>
          </a:xfrm>
        </p:spPr>
        <p:txBody>
          <a:bodyPr rtlCol="1"/>
          <a:lstStyle/>
          <a:p>
            <a:pPr rtl="1"/>
            <a:r>
              <a:rPr lang="he-IL" b="1" dirty="0" smtClean="0"/>
              <a:t>המרכז לשלום המשפחה ומניעת אלימות במשפחה</a:t>
            </a:r>
            <a:endParaRPr lang="he-IL" b="1" dirty="0"/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12"/>
          </p:nvPr>
        </p:nvSpPr>
        <p:spPr>
          <a:xfrm>
            <a:off x="2169622" y="1637607"/>
            <a:ext cx="9360131" cy="3825855"/>
          </a:xfrm>
        </p:spPr>
        <p:txBody>
          <a:bodyPr/>
          <a:lstStyle/>
          <a:p>
            <a:r>
              <a:rPr lang="he-IL" dirty="0" smtClean="0"/>
              <a:t>מובילה </a:t>
            </a:r>
            <a:r>
              <a:rPr lang="he-IL" dirty="0"/>
              <a:t>במועצה: יסמין </a:t>
            </a:r>
            <a:r>
              <a:rPr lang="he-IL" dirty="0" smtClean="0"/>
              <a:t>אוסטרובסקי, כפיפות לאגף קהילה ורווחה, תקצוב משותף עם הרשות לביטחון קהילתי.</a:t>
            </a:r>
            <a:endParaRPr lang="he-IL" dirty="0"/>
          </a:p>
          <a:p>
            <a:r>
              <a:rPr lang="he-IL" dirty="0"/>
              <a:t>הגוף האחראי מטעם המדינה: משרד </a:t>
            </a:r>
            <a:r>
              <a:rPr lang="he-IL" dirty="0" smtClean="0"/>
              <a:t>הרווחה.</a:t>
            </a:r>
            <a:endParaRPr lang="he-IL" dirty="0"/>
          </a:p>
          <a:p>
            <a:r>
              <a:rPr lang="he-IL" dirty="0"/>
              <a:t>עיקר תחומי פעילות ואחריות : טיפול, ליווי וייעוץ בשעת משבר, העלאת מודעות ופעילות </a:t>
            </a:r>
            <a:r>
              <a:rPr lang="he-IL" dirty="0" smtClean="0"/>
              <a:t>קהילתית</a:t>
            </a:r>
          </a:p>
          <a:p>
            <a:r>
              <a:rPr lang="he-IL" dirty="0" smtClean="0"/>
              <a:t>תקציב: 138,000 ₪ בשנה, </a:t>
            </a:r>
            <a:r>
              <a:rPr lang="he-IL" dirty="0"/>
              <a:t>לטיפול </a:t>
            </a:r>
            <a:r>
              <a:rPr lang="he-IL" dirty="0" smtClean="0"/>
              <a:t>והפעלת תכניות </a:t>
            </a:r>
            <a:r>
              <a:rPr lang="he-IL" dirty="0"/>
              <a:t>למניעת אלימות.</a:t>
            </a:r>
          </a:p>
          <a:p>
            <a:r>
              <a:rPr lang="he-IL" dirty="0"/>
              <a:t>שותפים עיקריים: הרשות </a:t>
            </a:r>
            <a:r>
              <a:rPr lang="he-IL" dirty="0" smtClean="0"/>
              <a:t>לביטחון </a:t>
            </a:r>
            <a:r>
              <a:rPr lang="he-IL" dirty="0"/>
              <a:t>קהילתי, אגף קהילה ורווחה, קציני </a:t>
            </a:r>
            <a:r>
              <a:rPr lang="he-IL" dirty="0" err="1"/>
              <a:t>אלמ"ב</a:t>
            </a:r>
            <a:r>
              <a:rPr lang="he-IL" dirty="0"/>
              <a:t> בתחנות משטרה, בעלי תפקידים </a:t>
            </a:r>
            <a:r>
              <a:rPr lang="he-IL" dirty="0" smtClean="0"/>
              <a:t>בישובים.</a:t>
            </a:r>
            <a:endParaRPr lang="he-IL" dirty="0"/>
          </a:p>
          <a:p>
            <a:r>
              <a:rPr lang="he-IL" dirty="0"/>
              <a:t>נתונים: 25-30 טיפולים בשנה, כ-25 </a:t>
            </a:r>
            <a:r>
              <a:rPr lang="he-IL" dirty="0" err="1"/>
              <a:t>ייעוצים</a:t>
            </a:r>
            <a:r>
              <a:rPr lang="he-IL" dirty="0"/>
              <a:t> בשנה, כנס שנתי, 2 הכשרות לרבעון לבעלי תפקידים בישובים, סדנאות חברות וזוגיות בקידום נוער וביישובים.</a:t>
            </a:r>
          </a:p>
          <a:p>
            <a:endParaRPr lang="he-IL" dirty="0"/>
          </a:p>
        </p:txBody>
      </p:sp>
      <p:sp>
        <p:nvSpPr>
          <p:cNvPr id="14" name="חץ מעוקל למעלה 13">
            <a:hlinkClick r:id="rId3" action="ppaction://hlinksldjump"/>
          </p:cNvPr>
          <p:cNvSpPr/>
          <p:nvPr/>
        </p:nvSpPr>
        <p:spPr>
          <a:xfrm>
            <a:off x="0" y="6277243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5" name="תמונה 4" descr="לוגו מועצה אזורית עמק יזרעאל" title="לוגו מועצה אזורית עמק יזרעאל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695" y="0"/>
            <a:ext cx="725170" cy="999490"/>
          </a:xfrm>
          <a:prstGeom prst="rect">
            <a:avLst/>
          </a:prstGeom>
        </p:spPr>
      </p:pic>
      <p:pic>
        <p:nvPicPr>
          <p:cNvPr id="6" name="מציין מיקום של תמונה 8">
            <a:hlinkClick r:id="rId5" action="ppaction://hlinksldjump"/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25" y="5229805"/>
            <a:ext cx="2104561" cy="1403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4079853" y="1463519"/>
            <a:ext cx="7714042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מוביל/ה במועצה: </a:t>
            </a:r>
            <a:r>
              <a:rPr lang="he-IL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ענת ירון, כפיפות לאגף קהילה ורווחה.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הגוף האחראי מטעם המדינה: תכנית 'גישורים' – תחת משרד הרווחה – עבודה קהילתית, והתאחדות מרכזי הגישור בקהילה</a:t>
            </a: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he-IL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עיקר תחומי פעילות ואחריות:  תהליכי גישור ויישוב סכסוכים. ליווי והנחיית תהליכי שיח ודיאלוג </a:t>
            </a: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קהילתי. ייעוץ לבעלי 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תפקידים . הרצאות, סדנאות, הכשרות</a:t>
            </a: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he-IL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תקציב </a:t>
            </a: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שנתי , תקינה משלמת הרשות </a:t>
            </a:r>
            <a:r>
              <a:rPr lang="he-I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לבטחון</a:t>
            </a: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קהילתי : ו 9,500 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(תקציב פעולה ממשרד הרווחה). 5,000+- (הכנסות מגישורים והנחיית תהליכי שיח ביישובים)</a:t>
            </a: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שותפים </a:t>
            </a: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עיקריים: הרשות לביטחון קהילתי. מחלקת יישובים. </a:t>
            </a: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נתונים: בשנת 2020 – 20 פניות מהקהילה, מ 13 ישובים. התקיימו 10 גישורים בסכסוכי שכנים, 5 גישורים בין תושב להנהלת היישוב, 3 תהליכי שיח קהילתי ו2 יעוץ מאחורי הקלעים.  ברבעון הראשון של 2021 – 13 פניות מהקהילה למרכז הגישור</a:t>
            </a:r>
            <a:r>
              <a:rPr lang="he-I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he-IL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צוות מרכז הגישור: ענת ירון ב 50% משרה + 10 מגשרים מתנדבים.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r="41616"/>
          <a:stretch/>
        </p:blipFill>
        <p:spPr>
          <a:xfrm>
            <a:off x="373225" y="475860"/>
            <a:ext cx="3573624" cy="3088433"/>
          </a:xfrm>
          <a:prstGeom prst="rect">
            <a:avLst/>
          </a:prstGeom>
        </p:spPr>
      </p:pic>
      <p:sp>
        <p:nvSpPr>
          <p:cNvPr id="11" name="חץ מעוקל למעלה 10">
            <a:hlinkClick r:id="rId4" action="ppaction://hlinksldjump"/>
          </p:cNvPr>
          <p:cNvSpPr/>
          <p:nvPr/>
        </p:nvSpPr>
        <p:spPr>
          <a:xfrm>
            <a:off x="10627568" y="6321101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7" name="תמונה 6" descr="לוגו מועצה אזורית עמק יזרעאל" title="לוגו מועצה אזורית עמק יזרעאל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" y="5773239"/>
            <a:ext cx="725170" cy="999490"/>
          </a:xfrm>
          <a:prstGeom prst="rect">
            <a:avLst/>
          </a:prstGeom>
        </p:spPr>
      </p:pic>
      <p:pic>
        <p:nvPicPr>
          <p:cNvPr id="8" name="מציין מיקום של תמונה 10">
            <a:hlinkClick r:id="rId6" action="ppaction://hlinksldjump"/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88" y="3874452"/>
            <a:ext cx="2118488" cy="145116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4763193" y="332509"/>
            <a:ext cx="69117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המרכז לגישור ודיאלוג בקהילה </a:t>
            </a:r>
            <a:endParaRPr lang="he-IL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9004"/>
            <a:ext cx="7381702" cy="2873829"/>
          </a:xfrm>
        </p:spPr>
        <p:txBody>
          <a:bodyPr rtlCol="1"/>
          <a:lstStyle/>
          <a:p>
            <a:pPr rtl="1"/>
            <a:r>
              <a:rPr lang="he-IL" b="1" dirty="0" smtClean="0"/>
              <a:t>בנוסף </a:t>
            </a:r>
            <a:r>
              <a:rPr lang="he-IL" b="1" dirty="0" smtClean="0"/>
              <a:t>לאכיפה </a:t>
            </a:r>
            <a:r>
              <a:rPr lang="he-IL" b="1" dirty="0" smtClean="0"/>
              <a:t>וטיפול ,העבודה מתמקדת </a:t>
            </a:r>
            <a:r>
              <a:rPr lang="he-IL" b="1" dirty="0" smtClean="0"/>
              <a:t>בשלושה תחומים מרכזיים :</a:t>
            </a:r>
            <a:br>
              <a:rPr lang="he-IL" b="1" dirty="0" smtClean="0"/>
            </a:br>
            <a:r>
              <a:rPr lang="he-IL" b="1" dirty="0"/>
              <a:t/>
            </a:r>
            <a:br>
              <a:rPr lang="he-IL" b="1" dirty="0"/>
            </a:br>
            <a:r>
              <a:rPr lang="he-IL" b="1" dirty="0" smtClean="0"/>
              <a:t> </a:t>
            </a:r>
            <a:endParaRPr lang="he-IL" b="1" dirty="0"/>
          </a:p>
        </p:txBody>
      </p:sp>
      <p:pic>
        <p:nvPicPr>
          <p:cNvPr id="14" name="מציין מיקום של תמונה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170" y="2639121"/>
            <a:ext cx="2405261" cy="1599592"/>
          </a:xfrm>
        </p:spPr>
      </p:pic>
      <p:pic>
        <p:nvPicPr>
          <p:cNvPr id="19" name="מציין מיקום של תמונה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19" y="3712969"/>
            <a:ext cx="2405261" cy="1804779"/>
          </a:xfrm>
        </p:spPr>
      </p:pic>
      <p:pic>
        <p:nvPicPr>
          <p:cNvPr id="17" name="מציין מיקום של תמונה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20" y="1336795"/>
            <a:ext cx="2405261" cy="1803945"/>
          </a:xfrm>
        </p:spPr>
      </p:pic>
      <p:sp>
        <p:nvSpPr>
          <p:cNvPr id="10" name="חץ מעוקל למעלה 9">
            <a:hlinkClick r:id="rId6" action="ppaction://hlinksldjump"/>
          </p:cNvPr>
          <p:cNvSpPr/>
          <p:nvPr/>
        </p:nvSpPr>
        <p:spPr>
          <a:xfrm>
            <a:off x="10634516" y="6277243"/>
            <a:ext cx="1166327" cy="451628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9" name="תמונה 8" descr="לוגו מועצה אזורית עמק יזרעאל" title="לוגו מועצה אזורית עמק יזרעאל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58" y="0"/>
            <a:ext cx="725170" cy="999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25550"/>
            <a:ext cx="6298163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3600" b="1" dirty="0" smtClean="0"/>
              <a:t>חינוך</a:t>
            </a:r>
            <a:endParaRPr lang="he-IL" sz="36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3600" b="1" dirty="0" smtClean="0"/>
              <a:t>פנאי</a:t>
            </a:r>
            <a:endParaRPr lang="he-IL" sz="36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3600" b="1" dirty="0" smtClean="0"/>
              <a:t>הקשר יישובי רחב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131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של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976_TF16411253" id="{E62B43F2-14C7-4EC8-9B87-EAEC770ED225}" vid="{CE5594C9-1A84-44C0-A016-CBD815CAEAD0}"/>
    </a:ext>
  </a:extLst>
</a:theme>
</file>

<file path=ppt/theme/theme2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A50AA-654B-45CA-B6AD-FDA9E9535EF9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6dc4bcd6-49db-4c07-9060-8acfc67cef9f"/>
    <ds:schemaRef ds:uri="http://purl.org/dc/dcmitype/"/>
    <ds:schemaRef ds:uri="http://schemas.microsoft.com/office/infopath/2007/PartnerControls"/>
    <ds:schemaRef ds:uri="fb0879af-3eba-417a-a55a-ffe6dcd6ca77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מצגת גיאומטרית</Template>
  <TotalTime>0</TotalTime>
  <Words>1229</Words>
  <Application>Microsoft Office PowerPoint</Application>
  <PresentationFormat>מסך רחב</PresentationFormat>
  <Paragraphs>138</Paragraphs>
  <Slides>15</Slides>
  <Notes>15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David</vt:lpstr>
      <vt:lpstr>Helvetica Neue</vt:lpstr>
      <vt:lpstr>Tahoma</vt:lpstr>
      <vt:lpstr>ערכת נושא של Office</vt:lpstr>
      <vt:lpstr>הועדה למניעת אלימות והתמודדות ומניעת התנהגויות סיכון</vt:lpstr>
      <vt:lpstr>                           מאחדים כוחות  משתי ועדות סטטוטוריות ומטה מקצועי לוועדה אחת</vt:lpstr>
      <vt:lpstr>מטרות הועדה הרשותית למניעה והתמודדות עם התנהגויות סיכון: העלאת מודעות ושמירת הנושאים על השולחן  חשיפת מערך השירותים למידה , שיתוף וסנכרון הידע. יצירת תכנית עבודה רשותית מסונכרנת עם בתי הספר העלאת דילמות שעולות מהשטח וחשיבה משותפת על מענים לצרכים ולחסמים שעולים מהשטח   הועדה נפגשת אחת לרבעון  </vt:lpstr>
      <vt:lpstr>מניעה והתמודדות עם התנהגויות סיכון היא נחלת כולם</vt:lpstr>
      <vt:lpstr>הרשות לביטחון קהילתי</vt:lpstr>
      <vt:lpstr>תכנית להב"ה</vt:lpstr>
      <vt:lpstr>המרכז לשלום המשפחה ומניעת אלימות במשפחה</vt:lpstr>
      <vt:lpstr>מצגת של PowerPoint‏</vt:lpstr>
      <vt:lpstr>בנוסף לאכיפה וטיפול ,העבודה מתמקדת בשלושה תחומים מרכזיים :   </vt:lpstr>
      <vt:lpstr>תחום חינוך</vt:lpstr>
      <vt:lpstr>תחום פנאי</vt:lpstr>
      <vt:lpstr>תחום הקשר ישובי רחב</vt:lpstr>
      <vt:lpstr>אל מול העשייה- מה תפקיד הועדה?</vt:lpstr>
      <vt:lpstr>How to Customize this Slide</vt:lpstr>
      <vt:lpstr>תודה ולהמשך עשייה משותפת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2021-06-07T05:41:02Z</dcterms:created>
  <dcterms:modified xsi:type="dcterms:W3CDTF">2021-06-22T05:25:30Z</dcterms:modified>
</cp:coreProperties>
</file>