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8" r:id="rId4"/>
    <p:sldId id="276" r:id="rId5"/>
    <p:sldId id="266" r:id="rId6"/>
    <p:sldId id="281" r:id="rId7"/>
    <p:sldId id="280" r:id="rId8"/>
    <p:sldId id="260" r:id="rId9"/>
    <p:sldId id="282" r:id="rId10"/>
    <p:sldId id="267" r:id="rId11"/>
    <p:sldId id="268" r:id="rId12"/>
    <p:sldId id="277" r:id="rId13"/>
    <p:sldId id="283" r:id="rId14"/>
    <p:sldId id="272" r:id="rId15"/>
    <p:sldId id="274" r:id="rId16"/>
    <p:sldId id="275" r:id="rId17"/>
    <p:sldId id="270" r:id="rId18"/>
    <p:sldId id="262" r:id="rId19"/>
    <p:sldId id="26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CC33"/>
    <a:srgbClr val="CCFFCC"/>
    <a:srgbClr val="FF9900"/>
    <a:srgbClr val="CCFF33"/>
    <a:srgbClr val="CCCC00"/>
    <a:srgbClr val="CCFF66"/>
    <a:srgbClr val="669900"/>
    <a:srgbClr val="33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סגנון ערכת נושא 1 - הדגשה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he-IL" sz="3600" dirty="0">
                <a:solidFill>
                  <a:srgbClr val="002060"/>
                </a:solidFill>
              </a:rPr>
              <a:t>הכנסות והוצאות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הכנסות והוצאות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98C0-48C4-8B1C-DBD619423C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8C0-48C4-8B1C-DBD619423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גיליון1!$A$2:$A$3</c:f>
              <c:strCache>
                <c:ptCount val="2"/>
                <c:pt idx="0">
                  <c:v>הכנסות</c:v>
                </c:pt>
                <c:pt idx="1">
                  <c:v>הוצאות</c:v>
                </c:pt>
              </c:strCache>
            </c:strRef>
          </c:cat>
          <c:val>
            <c:numRef>
              <c:f>גיליון1!$B$2:$B$3</c:f>
              <c:numCache>
                <c:formatCode>"₪"\ #,##0</c:formatCode>
                <c:ptCount val="2"/>
                <c:pt idx="0">
                  <c:v>13960000</c:v>
                </c:pt>
                <c:pt idx="1">
                  <c:v>16611000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0-48C4-8B1C-DBD619423CD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70C0"/>
          </a:solidFill>
        </a:defRPr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16,611,000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F02-4DEA-B311-3ABB7BB3C03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F02-4DEA-B311-3ABB7BB3C03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F02-4DEA-B311-3ABB7BB3C03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F02-4DEA-B311-3ABB7BB3C03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F02-4DEA-B311-3ABB7BB3C03E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F02-4DEA-B311-3ABB7BB3C03E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F02-4DEA-B311-3ABB7BB3C03E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F02-4DEA-B311-3ABB7BB3C03E}"/>
              </c:ext>
            </c:extLst>
          </c:dPt>
          <c:dLbls>
            <c:dLbl>
              <c:idx val="0"/>
              <c:layout>
                <c:manualLayout>
                  <c:x val="-0.16022898558798399"/>
                  <c:y val="-0.40649593558699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38309580408318"/>
                      <c:h val="0.12392509508484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02-4DEA-B311-3ABB7BB3C03E}"/>
                </c:ext>
              </c:extLst>
            </c:dLbl>
            <c:dLbl>
              <c:idx val="1"/>
              <c:layout>
                <c:manualLayout>
                  <c:x val="4.2877144152621022E-3"/>
                  <c:y val="-4.93507317810591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F02-4DEA-B311-3ABB7BB3C03E}"/>
                </c:ext>
              </c:extLst>
            </c:dLbl>
            <c:dLbl>
              <c:idx val="2"/>
              <c:layout>
                <c:manualLayout>
                  <c:x val="-4.8322800666227086E-3"/>
                  <c:y val="-4.5169354528981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20295411489938"/>
                      <c:h val="8.047228684704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F02-4DEA-B311-3ABB7BB3C03E}"/>
                </c:ext>
              </c:extLst>
            </c:dLbl>
            <c:dLbl>
              <c:idx val="3"/>
              <c:layout>
                <c:manualLayout>
                  <c:x val="-4.1805215548805501E-2"/>
                  <c:y val="-4.3338009515934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F02-4DEA-B311-3ABB7BB3C03E}"/>
                </c:ext>
              </c:extLst>
            </c:dLbl>
            <c:dLbl>
              <c:idx val="4"/>
              <c:layout>
                <c:manualLayout>
                  <c:x val="-7.5035002267086794E-3"/>
                  <c:y val="1.444600317197816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02-4DEA-B311-3ABB7BB3C03E}"/>
                </c:ext>
              </c:extLst>
            </c:dLbl>
            <c:dLbl>
              <c:idx val="5"/>
              <c:layout>
                <c:manualLayout>
                  <c:x val="-1.1791214641970782E-2"/>
                  <c:y val="-3.4670407612747929E-2"/>
                </c:manualLayout>
              </c:layout>
              <c:tx>
                <c:rich>
                  <a:bodyPr/>
                  <a:lstStyle/>
                  <a:p>
                    <a:fld id="{125CCEF9-7484-475A-8E68-2CE0B5BAA386}" type="CATEGORYNAME">
                      <a:rPr lang="he-IL" sz="2000"/>
                      <a:pPr/>
                      <a:t>[שם קטגוריה]</a:t>
                    </a:fld>
                    <a:r>
                      <a:rPr lang="he-IL" sz="2000" baseline="0" dirty="0"/>
                      <a:t>
</a:t>
                    </a:r>
                    <a:fld id="{CC8B672F-090E-4C61-8A60-2AA34A15D6DD}" type="PERCENTAGE">
                      <a:rPr lang="he-IL" sz="2000" baseline="0"/>
                      <a:pPr/>
                      <a:t>[אחוז]</a:t>
                    </a:fld>
                    <a:endParaRPr lang="he-IL" sz="2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F02-4DEA-B311-3ABB7BB3C03E}"/>
                </c:ext>
              </c:extLst>
            </c:dLbl>
            <c:dLbl>
              <c:idx val="6"/>
              <c:layout>
                <c:manualLayout>
                  <c:x val="8.4790987426868303E-2"/>
                  <c:y val="-5.5310447451867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F02-4DEA-B311-3ABB7BB3C03E}"/>
                </c:ext>
              </c:extLst>
            </c:dLbl>
            <c:dLbl>
              <c:idx val="7"/>
              <c:layout>
                <c:manualLayout>
                  <c:x val="8.6380153399052695E-2"/>
                  <c:y val="-3.51747810908758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02-4DEA-B311-3ABB7BB3C0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גיליון1!$A$2:$A$8</c:f>
              <c:strCache>
                <c:ptCount val="7"/>
                <c:pt idx="0">
                  <c:v>טיפול והטמנת פסולת</c:v>
                </c:pt>
                <c:pt idx="1">
                  <c:v>שטחים פתוחים</c:v>
                </c:pt>
                <c:pt idx="2">
                  <c:v>וטרינריה</c:v>
                </c:pt>
                <c:pt idx="3">
                  <c:v>חינוך וקהילה</c:v>
                </c:pt>
                <c:pt idx="4">
                  <c:v>פיקוח ואכיפה</c:v>
                </c:pt>
                <c:pt idx="5">
                  <c:v>איכות אויר ותעשיה</c:v>
                </c:pt>
                <c:pt idx="6">
                  <c:v>מנהלה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12250000</c:v>
                </c:pt>
                <c:pt idx="1">
                  <c:v>184000</c:v>
                </c:pt>
                <c:pt idx="2">
                  <c:v>1112000</c:v>
                </c:pt>
                <c:pt idx="3">
                  <c:v>594000</c:v>
                </c:pt>
                <c:pt idx="4">
                  <c:v>1438000</c:v>
                </c:pt>
                <c:pt idx="5">
                  <c:v>464000</c:v>
                </c:pt>
                <c:pt idx="6">
                  <c:v>569000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2-4DEA-B311-3ABB7BB3C0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kumimoji="0" lang="he-IL" sz="3200" b="1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Open Sans Hebrew"/>
                <a:cs typeface="Arial" panose="020B0604020202020204" pitchFamily="34" charset="0"/>
                <a:sym typeface="Open Sans Hebrew"/>
              </a:rPr>
              <a:t>סה"כ 8,122,000 </a:t>
            </a:r>
            <a:r>
              <a:rPr kumimoji="0" lang="he-IL" sz="32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Arial" panose="020B0604020202020204" pitchFamily="34" charset="0"/>
                <a:ea typeface="Open Sans Hebrew"/>
                <a:cs typeface="Arial" panose="020B0604020202020204" pitchFamily="34" charset="0"/>
                <a:sym typeface="Open Sans Hebrew"/>
              </a:rPr>
              <a:t>₪</a:t>
            </a:r>
          </a:p>
        </c:rich>
      </c:tx>
      <c:layout>
        <c:manualLayout>
          <c:xMode val="edge"/>
          <c:yMode val="edge"/>
          <c:x val="0.34598492562342742"/>
          <c:y val="1.4272729509049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תקציב 2021 (סה"כ 8,122,000 ₪ )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43F-4EDF-8416-6C922E77E4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43F-4EDF-8416-6C922E77E41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43F-4EDF-8416-6C922E77E41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43F-4EDF-8416-6C922E77E41C}"/>
              </c:ext>
            </c:extLst>
          </c:dPt>
          <c:dLbls>
            <c:dLbl>
              <c:idx val="0"/>
              <c:layout>
                <c:manualLayout>
                  <c:x val="-8.6068241008104106E-17"/>
                  <c:y val="-1.58585883433881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3F-4EDF-8416-6C922E77E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גיליון1!$A$2:$A$5</c:f>
              <c:strCache>
                <c:ptCount val="4"/>
                <c:pt idx="0">
                  <c:v>משרד הגנת הסביבה</c:v>
                </c:pt>
                <c:pt idx="1">
                  <c:v>משרד החקלאות</c:v>
                </c:pt>
                <c:pt idx="2">
                  <c:v>אשכול גליל ועמקים</c:v>
                </c:pt>
                <c:pt idx="3">
                  <c:v>קרן שטחים פתוחים</c:v>
                </c:pt>
              </c:strCache>
            </c:strRef>
          </c:cat>
          <c:val>
            <c:numRef>
              <c:f>גיליון1!$B$2:$B$5</c:f>
              <c:numCache>
                <c:formatCode>#,##0</c:formatCode>
                <c:ptCount val="4"/>
                <c:pt idx="0">
                  <c:v>1280000</c:v>
                </c:pt>
                <c:pt idx="1">
                  <c:v>42000</c:v>
                </c:pt>
                <c:pt idx="2">
                  <c:v>4000000</c:v>
                </c:pt>
                <c:pt idx="3">
                  <c:v>2800000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F-4EDF-8416-6C922E77E41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0.42367</cdr:x>
      <cdr:y>0.63003</cdr:y>
    </cdr:from>
    <cdr:to>
      <cdr:x>0.43373</cdr:x>
      <cdr:y>0.69193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4728" y="4803146"/>
          <a:ext cx="102657" cy="471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he-IL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0.18692</cdr:x>
      <cdr:y>0.54796</cdr:y>
    </cdr:from>
    <cdr:to>
      <cdr:x>0.46174</cdr:x>
      <cdr:y>0.62601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8036" y="4177473"/>
          <a:ext cx="2805255" cy="595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3200" b="1" i="0" u="none" strike="noStrike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16,611,000 ₪ </a:t>
          </a:r>
          <a:r>
            <a:rPr lang="he-IL" sz="3200" dirty="0" smtClean="0">
              <a:solidFill>
                <a:srgbClr val="002060"/>
              </a:solidFill>
            </a:rPr>
            <a:t> </a:t>
          </a:r>
          <a:endParaRPr kumimoji="0" lang="he-IL" sz="3200" b="1" i="0" u="none" strike="noStrike" cap="none" spc="0" normalizeH="0" baseline="0" dirty="0">
            <a:ln>
              <a:noFill/>
            </a:ln>
            <a:solidFill>
              <a:srgbClr val="00206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0.65774</cdr:x>
      <cdr:y>0.46097</cdr:y>
    </cdr:from>
    <cdr:to>
      <cdr:x>0.93476</cdr:x>
      <cdr:y>0.53903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14025" y="3514326"/>
          <a:ext cx="2827697" cy="595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3200" b="1" i="0" u="none" strike="noStrike" dirty="0" smtClean="0">
              <a:solidFill>
                <a:srgbClr val="002060"/>
              </a:solidFill>
              <a:effectLst/>
              <a:latin typeface="+mn-lt"/>
              <a:ea typeface="+mn-ea"/>
              <a:cs typeface="+mn-cs"/>
            </a:rPr>
            <a:t>13,960,000 ₪ </a:t>
          </a:r>
          <a:r>
            <a:rPr lang="he-IL" sz="3200" dirty="0" smtClean="0">
              <a:solidFill>
                <a:srgbClr val="002060"/>
              </a:solidFill>
            </a:rPr>
            <a:t> </a:t>
          </a:r>
          <a:endParaRPr kumimoji="0" lang="he-IL" sz="3200" b="1" i="0" u="none" strike="noStrike" cap="none" spc="0" normalizeH="0" baseline="0" dirty="0">
            <a:ln>
              <a:noFill/>
            </a:ln>
            <a:solidFill>
              <a:srgbClr val="00206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0.43758</cdr:x>
      <cdr:y>0.52512</cdr:y>
    </cdr:from>
    <cdr:to>
      <cdr:x>0.67786</cdr:x>
      <cdr:y>0.59943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34912" y="4205337"/>
          <a:ext cx="2600071" cy="595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3200" b="1" i="0" u="none" strike="noStrike" dirty="0" smtClean="0">
              <a:effectLst/>
              <a:latin typeface="+mn-lt"/>
              <a:ea typeface="+mn-ea"/>
              <a:cs typeface="+mn-cs"/>
            </a:rPr>
            <a:t>4,000,000 ₪ </a:t>
          </a:r>
          <a:r>
            <a:rPr lang="he-IL" sz="3200" b="1" dirty="0" smtClean="0"/>
            <a:t> </a:t>
          </a:r>
          <a:endParaRPr kumimoji="0" lang="he-IL" sz="3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0.61474</cdr:x>
      <cdr:y>0.33814</cdr:y>
    </cdr:from>
    <cdr:to>
      <cdr:x>0.62423</cdr:x>
      <cdr:y>0.39707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1986" y="2707948"/>
          <a:ext cx="102657" cy="471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he-IL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0.51074</cdr:x>
      <cdr:y>0.2511</cdr:y>
    </cdr:from>
    <cdr:to>
      <cdr:x>0.72288</cdr:x>
      <cdr:y>0.31771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26595" y="2010855"/>
          <a:ext cx="2295500" cy="5334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2800" b="1" i="0" u="none" strike="noStrike" dirty="0" smtClean="0">
              <a:effectLst/>
              <a:latin typeface="+mn-lt"/>
              <a:ea typeface="+mn-ea"/>
              <a:cs typeface="+mn-cs"/>
            </a:rPr>
            <a:t>1,280,000 ₪ </a:t>
          </a:r>
          <a:r>
            <a:rPr lang="he-IL" sz="2800" b="1" dirty="0" smtClean="0"/>
            <a:t> </a:t>
          </a:r>
          <a:endParaRPr kumimoji="0" lang="he-IL" sz="28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0.18415</cdr:x>
      <cdr:y>0.29482</cdr:y>
    </cdr:from>
    <cdr:to>
      <cdr:x>0.42443</cdr:x>
      <cdr:y>0.36912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92610" y="2360991"/>
          <a:ext cx="2600071" cy="595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3200" b="1" i="0" u="none" strike="noStrike" dirty="0" smtClean="0">
              <a:effectLst/>
              <a:latin typeface="+mn-lt"/>
              <a:ea typeface="+mn-ea"/>
              <a:cs typeface="+mn-cs"/>
            </a:rPr>
            <a:t>2,800,000 ₪ </a:t>
          </a:r>
          <a:r>
            <a:rPr lang="he-IL" sz="3200" b="1" dirty="0" smtClean="0"/>
            <a:t> </a:t>
          </a:r>
          <a:endParaRPr kumimoji="0" lang="he-IL" sz="32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0.82384</cdr:x>
      <cdr:y>0.41719</cdr:y>
    </cdr:from>
    <cdr:to>
      <cdr:x>0.83332</cdr:x>
      <cdr:y>0.47612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914539" y="3340994"/>
          <a:ext cx="102657" cy="471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he-IL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  <cdr:relSizeAnchor xmlns:cdr="http://schemas.openxmlformats.org/drawingml/2006/chartDrawing">
    <cdr:from>
      <cdr:x>0.83076</cdr:x>
      <cdr:y>0.30435</cdr:y>
    </cdr:from>
    <cdr:to>
      <cdr:x>0.96631</cdr:x>
      <cdr:y>0.36328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8989489" y="2437314"/>
          <a:ext cx="1466748" cy="471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50800" tIns="50800" rIns="50800" bIns="50800" numCol="1" spcCol="38100" rtlCol="1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he-IL" sz="2400" b="1" i="0" u="none" strike="noStrike" dirty="0" smtClean="0">
              <a:effectLst/>
              <a:latin typeface="+mn-lt"/>
              <a:ea typeface="+mn-ea"/>
              <a:cs typeface="+mn-cs"/>
            </a:rPr>
            <a:t>42,000</a:t>
          </a:r>
          <a:r>
            <a:rPr lang="he-IL" sz="2400" dirty="0" smtClean="0"/>
            <a:t> ₪ </a:t>
          </a:r>
          <a:endParaRPr kumimoji="0" lang="he-IL" sz="24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5662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ield 2.jpg" descr="field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873194"/>
            <a:ext cx="13004801" cy="8679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9612021"/>
            <a:ext cx="13004800" cy="141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logo .ai" descr="logo .ai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444" y="432682"/>
            <a:ext cx="1137912" cy="15849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0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ack12.jpg" descr="back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5647" y="-79375"/>
            <a:ext cx="13196031" cy="991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logo .ai" descr="logo .ai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54" y="247262"/>
            <a:ext cx="636332" cy="88630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hyperlink" Target="https://fb.watch/5edHGarsID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rive.google.com/file/d/1rG23AbfuJB7aDfWhRIQ0HYUodcT91rnl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rive.google.com/file/d/1WWJfqnl92z3zXaQBTCo1-sOHbFlAq08N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drive.google.com/file/d/1zn4c6qH1xfW4Z0iwHEOgDvwPbwGQBBZ9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מאפייניה היחודיים של המועצה"/>
          <p:cNvSpPr txBox="1"/>
          <p:nvPr/>
        </p:nvSpPr>
        <p:spPr>
          <a:xfrm>
            <a:off x="1719764" y="3037293"/>
            <a:ext cx="964046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r>
              <a:rPr lang="he-IL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אגף איכות הסביבה</a:t>
            </a:r>
            <a:endParaRPr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037" y="326089"/>
            <a:ext cx="10103728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שימור ופיתוח שטחים פתוחים</a:t>
            </a:r>
            <a:endParaRPr kumimoji="0" lang="he-IL" sz="6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39" y="2010407"/>
            <a:ext cx="3947252" cy="29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790" y="1860045"/>
            <a:ext cx="4156797" cy="399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27" y="5645878"/>
            <a:ext cx="4726123" cy="3614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708" y="6038212"/>
            <a:ext cx="4846505" cy="3318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922" y="2692383"/>
            <a:ext cx="3412363" cy="455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6335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14" y="1990232"/>
            <a:ext cx="4203370" cy="351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מלבן 3"/>
          <p:cNvSpPr/>
          <p:nvPr/>
        </p:nvSpPr>
        <p:spPr>
          <a:xfrm>
            <a:off x="1326129" y="463074"/>
            <a:ext cx="101858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שימור ופיתוח שטחים פתוחים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181" y="6259945"/>
            <a:ext cx="2869967" cy="3252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14" y="6176211"/>
            <a:ext cx="3946264" cy="342009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123" y="6134651"/>
            <a:ext cx="2477808" cy="350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961" y="1863921"/>
            <a:ext cx="6217970" cy="41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3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26129" y="463074"/>
            <a:ext cx="1018580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שימור ופיתוח שטחים </a:t>
            </a:r>
            <a:r>
              <a:rPr lang="he-IL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פתוחים</a:t>
            </a:r>
          </a:p>
          <a:p>
            <a:r>
              <a:rPr lang="he-IL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מצלמות שטח</a:t>
            </a:r>
            <a:endParaRPr lang="he-IL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630" y="2236490"/>
            <a:ext cx="3282462" cy="71068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3" y="1983468"/>
            <a:ext cx="3600088" cy="424375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711" y="2494399"/>
            <a:ext cx="3530111" cy="474784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40" y="6423172"/>
            <a:ext cx="6045689" cy="31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8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26129" y="463074"/>
            <a:ext cx="1018580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שימור ופיתוח שטחים </a:t>
            </a:r>
            <a:r>
              <a:rPr lang="he-IL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פתוחים</a:t>
            </a:r>
          </a:p>
          <a:p>
            <a:r>
              <a:rPr lang="he-IL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אכיפה בשטח</a:t>
            </a:r>
            <a:endParaRPr lang="he-IL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949" y="2125068"/>
            <a:ext cx="6302959" cy="708927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738" y="2125067"/>
            <a:ext cx="5916539" cy="635942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44261" y="6616971"/>
            <a:ext cx="2859015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5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508099" y="463074"/>
            <a:ext cx="382188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תוצרים בשטח</a:t>
            </a:r>
            <a:endParaRPr lang="he-IL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4" y="4187942"/>
            <a:ext cx="4488254" cy="5086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347" y="1661951"/>
            <a:ext cx="2841739" cy="5051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214" y="1864244"/>
            <a:ext cx="5878286" cy="392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656" y="6324990"/>
            <a:ext cx="5243804" cy="294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9187" y="2779776"/>
            <a:ext cx="2144134" cy="4876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400" b="1" i="0" u="none" strike="noStrike" cap="none" spc="0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סרטון</a:t>
            </a: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339966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1726448" y="3023616"/>
            <a:ext cx="943600" cy="0"/>
          </a:xfrm>
          <a:prstGeom prst="straightConnector1">
            <a:avLst/>
          </a:prstGeom>
          <a:noFill/>
          <a:ln w="38100" cap="flat">
            <a:solidFill>
              <a:srgbClr val="33CC33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3890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136252" y="660736"/>
            <a:ext cx="71865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צמצום פסולת להטמנה</a:t>
            </a:r>
          </a:p>
          <a:p>
            <a:pPr lvl="0" algn="r" rtl="1"/>
            <a:r>
              <a:rPr lang="he-IL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e-IL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הפרדת </a:t>
            </a:r>
            <a:r>
              <a:rPr lang="he-I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פסולת אורגנית</a:t>
            </a:r>
          </a:p>
          <a:p>
            <a:endParaRPr lang="he-IL" sz="6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857140" y="2856717"/>
            <a:ext cx="859260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 - 3,200 משפחות במועצה מפרידות פסולת אורגנית:</a:t>
            </a: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בעלי קומפוסטרים ו-9 קיבוצים המפעילים מערך </a:t>
            </a: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איסוף וטיפול בפסולת האורגנית. </a:t>
            </a:r>
          </a:p>
          <a:p>
            <a:pPr algn="r" rtl="1"/>
            <a:endParaRPr lang="he-IL" sz="29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משפחה מייצרת 650 ק"ג פסולת אורגנית בשנה ויחד אנו </a:t>
            </a: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מונעים הטמנה של כ - 845 טון!! פסולת אורגנית בשנה.</a:t>
            </a:r>
          </a:p>
          <a:p>
            <a:pPr algn="r" rtl="1"/>
            <a:endParaRPr lang="he-IL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השנה שמנו לנו מטרה לגייס 500 משפחות חדשות </a:t>
            </a:r>
          </a:p>
          <a:p>
            <a:pPr algn="r" rtl="1"/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שיצטרפו למאמץ בהפרדת פסולת אורגנית באמצעות </a:t>
            </a:r>
            <a:r>
              <a:rPr lang="he-IL" sz="29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קומפוסטר</a:t>
            </a:r>
            <a:r>
              <a:rPr lang="he-IL" sz="29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ביתי או לפח החום בקיבוץ.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72" y="2551917"/>
            <a:ext cx="4103077" cy="58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4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3027307" y="660736"/>
            <a:ext cx="7404463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צמצום פסולת להטמנה</a:t>
            </a:r>
          </a:p>
          <a:p>
            <a:pPr lvl="0" algn="r" rtl="1"/>
            <a:r>
              <a:rPr lang="he-IL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e-IL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הפרדת פסולת </a:t>
            </a:r>
            <a:r>
              <a:rPr lang="he-IL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אלקטרונית</a:t>
            </a:r>
            <a:endParaRPr lang="he-IL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5451231" y="2999040"/>
            <a:ext cx="67795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ב- 22 ישובים מוצבים מחסנים לאיסוף פסולת אלקטרונית, במהלך השנה הקרובה יוצבו ב- 14 ישובים נוספים.</a:t>
            </a:r>
          </a:p>
          <a:p>
            <a:pPr algn="r" rtl="1"/>
            <a:endParaRPr lang="he-IL" sz="32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he-IL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טון פסולת אלקטרונית נאספה בשנת 2020 מיישובי המועצה על ידי עמותת </a:t>
            </a:r>
            <a:r>
              <a:rPr lang="he-IL" sz="3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אקומיוניטי</a:t>
            </a:r>
            <a:r>
              <a:rPr lang="he-IL" sz="3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מפעל למחזור פסולת אלקטרונית המעסיק אנשים בעלי צרכים מיוחדים.</a:t>
            </a:r>
          </a:p>
          <a:p>
            <a:pPr algn="r" rtl="1"/>
            <a:endParaRPr lang="he-IL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2889312"/>
            <a:ext cx="5298831" cy="50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938318" y="463074"/>
            <a:ext cx="55451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אנרגיה מתחדשת</a:t>
            </a:r>
            <a:endParaRPr lang="he-IL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478737"/>
            <a:ext cx="7898860" cy="437744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189" y="4889772"/>
            <a:ext cx="7918314" cy="45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אפייניה היחודיים של המועצה:"/>
          <p:cNvSpPr txBox="1"/>
          <p:nvPr/>
        </p:nvSpPr>
        <p:spPr>
          <a:xfrm>
            <a:off x="1288107" y="627517"/>
            <a:ext cx="978141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r>
              <a:rPr lang="he-IL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יעדים מרכזיים לשנת 2021</a:t>
            </a:r>
            <a:endParaRPr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758" y="1909256"/>
            <a:ext cx="11930116" cy="670439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מימוש התכנית האסטרטגית לשמירה על השטחים הפתוחים לצד אכיפת חוקי העזר וחוק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שמירת הניקיון </a:t>
            </a: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ברחבי המועצה והישובים.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שמירה </a:t>
            </a: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על סביבה נקייה, אוויר, מים, רעש, ריח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העמקת ההסברה והחינוך הסביבתי בגני הילדים, בתי הספר היסודיים ,בתיכונים ובקהילות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הרחבת מיזמים סביבתיים קהילתיים בישובים והעלאת המודעות לקיימות סביבתית, אנרגיה מתחדשת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הקטנת זיהום האוויר הנגרם ממפעלי תעשייה, שריפות פסולת והפעלת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קמינים.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תכנון </a:t>
            </a: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תעשייה סביבתי ופיקוח תעשייה תוך סיוע בהסדרה ותיקון ליקויים במפעלים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שימוש </a:t>
            </a: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באמצעים טכנולוגיים לשמירה על איכות 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הסביבה.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הגדלת כמות הפסולת האורגנית והאלקטרונית המועברת </a:t>
            </a:r>
            <a:r>
              <a:rPr lang="he-IL" sz="26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למיחזור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הורדת מס' המפגעים בתוך היישובים, פסולת מוצקה וגזם המושארים בחזיתות הבתים שלא בימי הפינוי, חניות רכבים בניגוד לחוק והשארת גרוטאות רכב ברשות הרבים</a:t>
            </a:r>
            <a:r>
              <a:rPr lang="he-IL" sz="26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2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1749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8085474-06AD-4E06-8F59-E65E41E4FB64" descr="28085474-06AD-4E06-8F59-E65E41E4FB6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268" y="1227551"/>
            <a:ext cx="8768220" cy="64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71168" y="7818963"/>
            <a:ext cx="375460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360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שלכם ובשבילכם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3600" dirty="0" smtClean="0">
                <a:solidFill>
                  <a:srgbClr val="002060"/>
                </a:solidFill>
              </a:rPr>
              <a:t>אגף איכות הסביבה</a:t>
            </a:r>
            <a:endParaRPr kumimoji="0" lang="he-IL" sz="360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82164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מאפייניה היחודיים של המועצה:"/>
          <p:cNvSpPr txBox="1"/>
          <p:nvPr/>
        </p:nvSpPr>
        <p:spPr>
          <a:xfrm>
            <a:off x="3957687" y="709835"/>
            <a:ext cx="431528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r>
              <a:rPr lang="he-IL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מבנה ארגוני</a:t>
            </a:r>
            <a:endParaRPr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1" y="1073250"/>
            <a:ext cx="11447953" cy="79652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אפייניה היחודיים של המועצה:"/>
          <p:cNvSpPr txBox="1"/>
          <p:nvPr/>
        </p:nvSpPr>
        <p:spPr>
          <a:xfrm>
            <a:off x="3624984" y="622144"/>
            <a:ext cx="4962897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pPr algn="ctr"/>
            <a:r>
              <a:rPr lang="he-IL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תקציב אגף 2021</a:t>
            </a:r>
          </a:p>
          <a:p>
            <a:pPr algn="ctr"/>
            <a:r>
              <a:rPr lang="he-IL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1162427904"/>
              </p:ext>
            </p:extLst>
          </p:nvPr>
        </p:nvGraphicFramePr>
        <p:xfrm>
          <a:off x="1306286" y="1688263"/>
          <a:ext cx="10207690" cy="76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965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אפייניה היחודיים של המועצה:"/>
          <p:cNvSpPr txBox="1"/>
          <p:nvPr/>
        </p:nvSpPr>
        <p:spPr>
          <a:xfrm>
            <a:off x="2191613" y="0"/>
            <a:ext cx="821699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pPr algn="ctr"/>
            <a:r>
              <a:rPr lang="he-IL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פעילות אגף - תקציב המועצה</a:t>
            </a:r>
          </a:p>
        </p:txBody>
      </p:sp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2621812666"/>
              </p:ext>
            </p:extLst>
          </p:nvPr>
        </p:nvGraphicFramePr>
        <p:xfrm>
          <a:off x="1475232" y="1809650"/>
          <a:ext cx="11021567" cy="773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2363" y="5913877"/>
            <a:ext cx="30019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r>
              <a:rPr lang="he-IL" sz="3600" dirty="0" smtClean="0">
                <a:solidFill>
                  <a:srgbClr val="002060"/>
                </a:solidFill>
              </a:rPr>
              <a:t>12,250,000₪ </a:t>
            </a:r>
            <a:endParaRPr kumimoji="0" lang="he-IL" sz="36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8992" y="902811"/>
            <a:ext cx="331268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Open Sans Hebrew"/>
                <a:cs typeface="Arial" panose="020B0604020202020204" pitchFamily="34" charset="0"/>
              </a:rPr>
              <a:t>סה"כ </a:t>
            </a:r>
            <a:r>
              <a:rPr lang="he-IL" sz="2800" dirty="0" smtClean="0">
                <a:solidFill>
                  <a:srgbClr val="002060"/>
                </a:solidFill>
                <a:latin typeface="Arial" panose="020B0604020202020204" pitchFamily="34" charset="0"/>
                <a:ea typeface="Open Sans Hebrew"/>
                <a:cs typeface="Arial" panose="020B0604020202020204" pitchFamily="34" charset="0"/>
              </a:rPr>
              <a:t>16,611,000 ₪ </a:t>
            </a:r>
            <a:endParaRPr lang="he-IL" sz="2800" dirty="0">
              <a:solidFill>
                <a:srgbClr val="002060"/>
              </a:solidFill>
              <a:latin typeface="Arial" panose="020B0604020202020204" pitchFamily="34" charset="0"/>
              <a:ea typeface="Open Sans Hebrew"/>
              <a:cs typeface="Arial" panose="020B0604020202020204" pitchFamily="34" charset="0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12810"/>
              </p:ext>
            </p:extLst>
          </p:nvPr>
        </p:nvGraphicFramePr>
        <p:xfrm>
          <a:off x="306832" y="6689557"/>
          <a:ext cx="2484494" cy="2696568"/>
        </p:xfrm>
        <a:graphic>
          <a:graphicData uri="http://schemas.openxmlformats.org/drawingml/2006/table">
            <a:tbl>
              <a:tblPr rtl="1"/>
              <a:tblGrid>
                <a:gridCol w="1486650">
                  <a:extLst>
                    <a:ext uri="{9D8B030D-6E8A-4147-A177-3AD203B41FA5}">
                      <a16:colId xmlns:a16="http://schemas.microsoft.com/office/drawing/2014/main" val="2873377611"/>
                    </a:ext>
                  </a:extLst>
                </a:gridCol>
                <a:gridCol w="997844">
                  <a:extLst>
                    <a:ext uri="{9D8B030D-6E8A-4147-A177-3AD203B41FA5}">
                      <a16:colId xmlns:a16="http://schemas.microsoft.com/office/drawing/2014/main" val="3593221274"/>
                    </a:ext>
                  </a:extLst>
                </a:gridCol>
              </a:tblGrid>
              <a:tr h="32626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שטחים פתוחים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184,000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862734"/>
                  </a:ext>
                </a:extLst>
              </a:tr>
              <a:tr h="4638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וטרינריה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1,112,000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943046"/>
                  </a:ext>
                </a:extLst>
              </a:tr>
              <a:tr h="4638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פיקוח ואכיפה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1,438,000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92535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חינוך וקהילה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594,000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974323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פיקוח תעשיה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464,000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001161"/>
                  </a:ext>
                </a:extLst>
              </a:tr>
              <a:tr h="32626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מנהלה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569,000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154235"/>
                  </a:ext>
                </a:extLst>
              </a:tr>
              <a:tr h="463840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400" b="0" i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₪ 4,361,000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498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846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אפייניה היחודיים של המועצה:"/>
          <p:cNvSpPr txBox="1"/>
          <p:nvPr/>
        </p:nvSpPr>
        <p:spPr>
          <a:xfrm>
            <a:off x="1271422" y="569136"/>
            <a:ext cx="10336164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defRPr sz="7200" b="0">
                <a:latin typeface="Open Sans Hebrew"/>
                <a:ea typeface="Open Sans Hebrew"/>
                <a:cs typeface="Open Sans Hebrew"/>
                <a:sym typeface="Open Sans Hebrew"/>
              </a:defRPr>
            </a:lvl1pPr>
          </a:lstStyle>
          <a:p>
            <a:pPr algn="ctr"/>
            <a:r>
              <a:rPr lang="he-IL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פעילות האגף- מקורות מימון חיצוניים</a:t>
            </a:r>
          </a:p>
        </p:txBody>
      </p:sp>
      <p:graphicFrame>
        <p:nvGraphicFramePr>
          <p:cNvPr id="7" name="תרשים 6"/>
          <p:cNvGraphicFramePr/>
          <p:nvPr>
            <p:extLst>
              <p:ext uri="{D42A27DB-BD31-4B8C-83A1-F6EECF244321}">
                <p14:modId xmlns:p14="http://schemas.microsoft.com/office/powerpoint/2010/main" val="2993268870"/>
              </p:ext>
            </p:extLst>
          </p:nvPr>
        </p:nvGraphicFramePr>
        <p:xfrm>
          <a:off x="1029131" y="1502725"/>
          <a:ext cx="10820746" cy="800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732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959285" y="334358"/>
            <a:ext cx="6734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אשכול גליל ועמקים</a:t>
            </a:r>
            <a:endParaRPr lang="he-IL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50436"/>
              </p:ext>
            </p:extLst>
          </p:nvPr>
        </p:nvGraphicFramePr>
        <p:xfrm>
          <a:off x="0" y="1791477"/>
          <a:ext cx="12278291" cy="6606728"/>
        </p:xfrm>
        <a:graphic>
          <a:graphicData uri="http://schemas.openxmlformats.org/drawingml/2006/table">
            <a:tbl>
              <a:tblPr rtl="1" firstRow="1" bandRow="1">
                <a:tableStyleId>{1FECB4D8-DB02-4DC6-A0A2-4F2EBAE1DC90}</a:tableStyleId>
              </a:tblPr>
              <a:tblGrid>
                <a:gridCol w="5689922">
                  <a:extLst>
                    <a:ext uri="{9D8B030D-6E8A-4147-A177-3AD203B41FA5}">
                      <a16:colId xmlns:a16="http://schemas.microsoft.com/office/drawing/2014/main" val="3633232784"/>
                    </a:ext>
                  </a:extLst>
                </a:gridCol>
                <a:gridCol w="2978015">
                  <a:extLst>
                    <a:ext uri="{9D8B030D-6E8A-4147-A177-3AD203B41FA5}">
                      <a16:colId xmlns:a16="http://schemas.microsoft.com/office/drawing/2014/main" val="154302670"/>
                    </a:ext>
                  </a:extLst>
                </a:gridCol>
                <a:gridCol w="3610354">
                  <a:extLst>
                    <a:ext uri="{9D8B030D-6E8A-4147-A177-3AD203B41FA5}">
                      <a16:colId xmlns:a16="http://schemas.microsoft.com/office/drawing/2014/main" val="1530933614"/>
                    </a:ext>
                  </a:extLst>
                </a:gridCol>
              </a:tblGrid>
              <a:tr h="101894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תחום</a:t>
                      </a:r>
                      <a:endParaRPr lang="he-I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כמות שנתית מאושרת</a:t>
                      </a:r>
                      <a:endParaRPr lang="he-I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תקציב תלת שנתי 2021-2023</a:t>
                      </a:r>
                      <a:endParaRPr lang="he-IL" sz="2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11083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הקמה ושדרוג של כ-15 משטחי פסולת גושית וגזם 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20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2,387,000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463774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רכישת כלי אצירה למרכזי </a:t>
                      </a:r>
                      <a:r>
                        <a:rPr lang="he-IL" sz="2800" u="none" strike="noStrike" dirty="0" err="1">
                          <a:effectLst/>
                        </a:rPr>
                        <a:t>מיחזור</a:t>
                      </a:r>
                      <a:r>
                        <a:rPr lang="he-IL" sz="2800" u="none" strike="noStrike" dirty="0">
                          <a:effectLst/>
                        </a:rPr>
                        <a:t> 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140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500,000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305620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מצלמות פיקוח לצמצום השלכת פסולת ברשות הרבים 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16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300,000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232253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>
                          <a:effectLst/>
                        </a:rPr>
                        <a:t>פינוי מפגעי פסולת בנין ושיקום</a:t>
                      </a:r>
                      <a:endParaRPr lang="he-IL" sz="28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2800" u="none" strike="noStrike" dirty="0">
                          <a:effectLst/>
                        </a:rPr>
                        <a:t> 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1,000,000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7953160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>
                          <a:effectLst/>
                        </a:rPr>
                        <a:t>רכישת כלי אצירה</a:t>
                      </a:r>
                      <a:endParaRPr lang="he-IL" sz="28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3,700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768,490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917729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>
                          <a:effectLst/>
                        </a:rPr>
                        <a:t>רכישת פחים חומים להפרדת פסולת אורגנית</a:t>
                      </a:r>
                      <a:endParaRPr lang="he-IL" sz="28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>
                          <a:effectLst/>
                        </a:rPr>
                        <a:t>100</a:t>
                      </a:r>
                      <a:endParaRPr lang="he-IL" sz="28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25,740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594395"/>
                  </a:ext>
                </a:extLst>
              </a:tr>
              <a:tr h="53398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</a:rPr>
                        <a:t>רכישת קומפוסטרים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>
                          <a:effectLst/>
                        </a:rPr>
                        <a:t>500</a:t>
                      </a:r>
                      <a:endParaRPr lang="he-IL" sz="28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u="none" strike="noStrike" dirty="0">
                          <a:effectLst/>
                        </a:rPr>
                        <a:t>₪ 164,970</a:t>
                      </a:r>
                      <a:endParaRPr lang="he-IL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0875534"/>
                  </a:ext>
                </a:extLst>
              </a:tr>
              <a:tr h="53398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2800" b="1" u="none" strike="noStrike" dirty="0">
                          <a:effectLst/>
                        </a:rPr>
                        <a:t> </a:t>
                      </a:r>
                    </a:p>
                    <a:p>
                      <a:pPr algn="ctr" rtl="1" fontAlgn="b"/>
                      <a:r>
                        <a:rPr lang="he-IL" sz="2800" b="1" u="none" strike="noStrike" dirty="0">
                          <a:effectLst/>
                        </a:rPr>
                        <a:t>סה"כ </a:t>
                      </a:r>
                      <a:r>
                        <a:rPr lang="he-IL" sz="2800" b="1" u="none" strike="noStrike" dirty="0" smtClean="0">
                          <a:effectLst/>
                        </a:rPr>
                        <a:t>תקציב</a:t>
                      </a:r>
                      <a:endParaRPr lang="he-IL" sz="2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rtl="1" fontAlgn="b"/>
                      <a:endParaRPr lang="he-IL" sz="2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2800" b="1" u="none" strike="noStrike" dirty="0">
                          <a:effectLst/>
                        </a:rPr>
                        <a:t>₪ 5,146,200</a:t>
                      </a:r>
                      <a:endParaRPr lang="he-IL" sz="2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0517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55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 txBox="1">
            <a:spLocks/>
          </p:cNvSpPr>
          <p:nvPr/>
        </p:nvSpPr>
        <p:spPr>
          <a:xfrm>
            <a:off x="1575199" y="1137902"/>
            <a:ext cx="9781495" cy="717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he-IL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האגף במספרים</a:t>
            </a:r>
            <a:br>
              <a:rPr lang="he-IL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דמעה 6"/>
          <p:cNvSpPr/>
          <p:nvPr/>
        </p:nvSpPr>
        <p:spPr>
          <a:xfrm>
            <a:off x="9355102" y="2560621"/>
            <a:ext cx="2631232" cy="1875433"/>
          </a:xfrm>
          <a:prstGeom prst="teardrop">
            <a:avLst/>
          </a:prstGeom>
          <a:solidFill>
            <a:srgbClr val="CCCC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sz="2000" dirty="0"/>
              <a:t>כ </a:t>
            </a:r>
            <a:r>
              <a:rPr lang="he-IL" sz="2000" dirty="0" smtClean="0"/>
              <a:t>80,000 </a:t>
            </a:r>
            <a:r>
              <a:rPr lang="he-IL" sz="2000" dirty="0"/>
              <a:t>דונם נחלים, יערות, שמורות מעיינות, חורשות וכו' .</a:t>
            </a:r>
            <a:endParaRPr kumimoji="0" lang="he-IL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דמעה 7"/>
          <p:cNvSpPr/>
          <p:nvPr/>
        </p:nvSpPr>
        <p:spPr>
          <a:xfrm>
            <a:off x="301680" y="7579153"/>
            <a:ext cx="3756552" cy="1875433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he-IL" sz="2000" dirty="0" smtClean="0"/>
              <a:t>מוסדות חינוך ירוקים:</a:t>
            </a:r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2000" dirty="0" smtClean="0"/>
              <a:t>73 </a:t>
            </a:r>
            <a:r>
              <a:rPr lang="he-IL" sz="2000" dirty="0"/>
              <a:t>גנים </a:t>
            </a:r>
            <a:endParaRPr lang="he-IL" sz="2000" dirty="0" smtClean="0"/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2000" dirty="0" smtClean="0"/>
              <a:t> 11 </a:t>
            </a:r>
            <a:r>
              <a:rPr lang="he-IL" sz="2000" dirty="0"/>
              <a:t>בתי ספר יסודיים </a:t>
            </a:r>
            <a:endParaRPr lang="he-IL" sz="2000" dirty="0" smtClean="0"/>
          </a:p>
          <a:p>
            <a:pPr marL="342900" indent="-342900" rtl="1">
              <a:buFont typeface="Arial" panose="020B0604020202020204" pitchFamily="34" charset="0"/>
              <a:buChar char="•"/>
            </a:pPr>
            <a:r>
              <a:rPr lang="he-IL" sz="2000" dirty="0" smtClean="0"/>
              <a:t>4 תיכונים</a:t>
            </a:r>
            <a:endParaRPr lang="en-US" sz="2000" dirty="0"/>
          </a:p>
        </p:txBody>
      </p:sp>
      <p:sp>
        <p:nvSpPr>
          <p:cNvPr id="9" name="דמעה 8"/>
          <p:cNvSpPr/>
          <p:nvPr/>
        </p:nvSpPr>
        <p:spPr>
          <a:xfrm>
            <a:off x="9833459" y="7326213"/>
            <a:ext cx="1772817" cy="1702316"/>
          </a:xfrm>
          <a:prstGeom prst="teardrop">
            <a:avLst/>
          </a:pr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1"/>
            <a:r>
              <a:rPr lang="he-IL">
                <a:solidFill>
                  <a:schemeClr val="bg1"/>
                </a:solidFill>
              </a:rPr>
              <a:t>5 צוותי איסוף אשפה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דמעה 9"/>
          <p:cNvSpPr/>
          <p:nvPr/>
        </p:nvSpPr>
        <p:spPr>
          <a:xfrm>
            <a:off x="6377012" y="2099029"/>
            <a:ext cx="2692639" cy="3000693"/>
          </a:xfrm>
          <a:prstGeom prst="teardrop">
            <a:avLst/>
          </a:prstGeom>
          <a:solidFill>
            <a:srgbClr val="6699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sz="2200" dirty="0">
                <a:solidFill>
                  <a:schemeClr val="bg1"/>
                </a:solidFill>
              </a:rPr>
              <a:t>כ- </a:t>
            </a:r>
            <a:r>
              <a:rPr lang="he-IL" sz="2200" dirty="0" smtClean="0">
                <a:solidFill>
                  <a:schemeClr val="bg1"/>
                </a:solidFill>
              </a:rPr>
              <a:t>21,000 </a:t>
            </a:r>
            <a:r>
              <a:rPr lang="he-IL" sz="2200" dirty="0">
                <a:solidFill>
                  <a:schemeClr val="bg1"/>
                </a:solidFill>
              </a:rPr>
              <a:t>טון </a:t>
            </a:r>
            <a:r>
              <a:rPr lang="he-IL" sz="2200" dirty="0" smtClean="0">
                <a:solidFill>
                  <a:schemeClr val="bg1"/>
                </a:solidFill>
              </a:rPr>
              <a:t>פסולת ביתית בשנה מתוכם 11,000 טון מועברים למחזור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דמעה 10"/>
          <p:cNvSpPr/>
          <p:nvPr/>
        </p:nvSpPr>
        <p:spPr>
          <a:xfrm>
            <a:off x="3540779" y="5746977"/>
            <a:ext cx="4133088" cy="1961991"/>
          </a:xfrm>
          <a:prstGeom prst="teardrop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כ- </a:t>
            </a:r>
            <a:r>
              <a:rPr lang="he-IL" sz="2800" dirty="0" smtClean="0">
                <a:solidFill>
                  <a:schemeClr val="bg1"/>
                </a:solidFill>
              </a:rPr>
              <a:t>3,200 </a:t>
            </a:r>
            <a:r>
              <a:rPr lang="he-IL" sz="2800" dirty="0">
                <a:solidFill>
                  <a:schemeClr val="bg1"/>
                </a:solidFill>
              </a:rPr>
              <a:t>משפחות מפרידות פסולת אורגנית</a:t>
            </a:r>
            <a:endParaRPr kumimoji="0" lang="he-IL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דמעה 11"/>
          <p:cNvSpPr/>
          <p:nvPr/>
        </p:nvSpPr>
        <p:spPr>
          <a:xfrm>
            <a:off x="3436335" y="3572946"/>
            <a:ext cx="2731576" cy="1702316"/>
          </a:xfrm>
          <a:prstGeom prst="teardrop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dirty="0"/>
              <a:t>ועדת איכות סביבה רשותית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דמעה 13"/>
          <p:cNvSpPr/>
          <p:nvPr/>
        </p:nvSpPr>
        <p:spPr>
          <a:xfrm>
            <a:off x="8128995" y="4874411"/>
            <a:ext cx="4142791" cy="2221667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/>
              <a:t>פיקוח על 3 אזורי תעשיה, כ 150 מפעלים וכ – 500 בתי עסק ברחבי המועצה</a:t>
            </a:r>
            <a:endParaRPr kumimoji="0" lang="he-I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דמעה 14"/>
          <p:cNvSpPr/>
          <p:nvPr/>
        </p:nvSpPr>
        <p:spPr>
          <a:xfrm>
            <a:off x="301680" y="4506305"/>
            <a:ext cx="2742863" cy="2221667"/>
          </a:xfrm>
          <a:prstGeom prst="teardrop">
            <a:avLst/>
          </a:prstGeom>
          <a:solidFill>
            <a:srgbClr val="33CC3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dirty="0">
                <a:solidFill>
                  <a:schemeClr val="tx1"/>
                </a:solidFill>
              </a:rPr>
              <a:t>כ- 25 ועדות איכות סביבה פעילות בישובים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דמעה 15"/>
          <p:cNvSpPr/>
          <p:nvPr/>
        </p:nvSpPr>
        <p:spPr>
          <a:xfrm>
            <a:off x="1315417" y="1944695"/>
            <a:ext cx="2556587" cy="1875433"/>
          </a:xfrm>
          <a:prstGeom prst="teardrop">
            <a:avLst/>
          </a:prstGeom>
          <a:solidFill>
            <a:srgbClr val="99FF6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sz="2000" dirty="0">
                <a:solidFill>
                  <a:schemeClr val="tx1"/>
                </a:solidFill>
              </a:rPr>
              <a:t>כ- 11,000 כלי אצירה מפונים רובם אחת לשבוע</a:t>
            </a:r>
            <a:endParaRPr kumimoji="0" lang="he-IL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דמעה 16"/>
          <p:cNvSpPr/>
          <p:nvPr/>
        </p:nvSpPr>
        <p:spPr>
          <a:xfrm>
            <a:off x="6862440" y="7232202"/>
            <a:ext cx="2657475" cy="204855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he-IL" sz="2200" dirty="0">
                <a:solidFill>
                  <a:schemeClr val="tx1"/>
                </a:solidFill>
              </a:rPr>
              <a:t>מעל 5000 </a:t>
            </a:r>
            <a:endParaRPr lang="he-IL" sz="2200" dirty="0" smtClean="0">
              <a:solidFill>
                <a:schemeClr val="tx1"/>
              </a:solidFill>
            </a:endParaRPr>
          </a:p>
          <a:p>
            <a:r>
              <a:rPr lang="he-IL" sz="2200" dirty="0" smtClean="0">
                <a:solidFill>
                  <a:schemeClr val="tx1"/>
                </a:solidFill>
              </a:rPr>
              <a:t>כלבים </a:t>
            </a:r>
          </a:p>
          <a:p>
            <a:r>
              <a:rPr lang="he-IL" sz="2200" dirty="0" smtClean="0">
                <a:solidFill>
                  <a:schemeClr val="tx1"/>
                </a:solidFill>
              </a:rPr>
              <a:t>וכ- 2,000 </a:t>
            </a:r>
          </a:p>
          <a:p>
            <a:r>
              <a:rPr lang="he-IL" sz="2200" dirty="0" smtClean="0">
                <a:solidFill>
                  <a:schemeClr val="tx1"/>
                </a:solidFill>
              </a:rPr>
              <a:t>חתולים</a:t>
            </a:r>
            <a:endParaRPr kumimoji="0" lang="he-IL" sz="2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882958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>
            <a:extLst>
              <a:ext uri="{FF2B5EF4-FFF2-40B4-BE49-F238E27FC236}">
                <a16:creationId xmlns:a16="http://schemas.microsoft.com/office/drawing/2014/main" id="{55133E27-D218-4BA8-A47A-3FDA4594F9BC}"/>
              </a:ext>
            </a:extLst>
          </p:cNvPr>
          <p:cNvSpPr txBox="1">
            <a:spLocks/>
          </p:cNvSpPr>
          <p:nvPr/>
        </p:nvSpPr>
        <p:spPr>
          <a:xfrm>
            <a:off x="2747465" y="659365"/>
            <a:ext cx="73068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he-IL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תחומי ליבה</a:t>
            </a:r>
            <a:endParaRPr lang="he-IL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127F6AD3-DAEA-4FFA-B87A-4904FD7B5BDB}"/>
              </a:ext>
            </a:extLst>
          </p:cNvPr>
          <p:cNvSpPr txBox="1">
            <a:spLocks/>
          </p:cNvSpPr>
          <p:nvPr/>
        </p:nvSpPr>
        <p:spPr>
          <a:xfrm>
            <a:off x="167952" y="2202044"/>
            <a:ext cx="12185780" cy="608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he-IL" altLang="he-IL" sz="2800" b="0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פיתוח, שימור והנגשת ערכי טבע ונוף בשטחים פתוחים.</a:t>
            </a:r>
            <a:endParaRPr lang="he-IL" altLang="he-IL" sz="2800" b="0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פיקוח 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סביבתי : חוקי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עזר, ושירותים 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וטרינריים.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פיקוח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תעשיה ,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אבטחת איכות אויר, קרקע ומים, בריאות התושבים ותכנון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סביבתי</a:t>
            </a:r>
            <a:endParaRPr lang="he-IL" altLang="he-IL" sz="2800" b="0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חינוך סביבתי בגני הילדים, בתי ספר יסודיים ותיכוניים ובמסגרות החינוך המשלים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קיימות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ואקטיביות סביבתית בקהילות הישובים, גינות קהילתיות וגינון בר 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קיימא. היערכות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למשבר האקלים ומועצה ללא חד 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פעמי.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פסולת ומחזור- איסוף כל סוגי הפסולת,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חינוך והסברה להפחתת צריכה והפרדת פסולת</a:t>
            </a:r>
          </a:p>
          <a:p>
            <a:pPr marL="457200" marR="0" lvl="0" indent="-457200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גיוס </a:t>
            </a:r>
            <a:r>
              <a:rPr lang="he-IL" altLang="he-IL" sz="2800" b="0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תקציבים וקולות </a:t>
            </a:r>
            <a:r>
              <a:rPr lang="he-IL" altLang="he-IL" sz="2800" b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קוראים.</a:t>
            </a:r>
          </a:p>
          <a:p>
            <a:pPr>
              <a:lnSpc>
                <a:spcPct val="150000"/>
              </a:lnSpc>
              <a:defRPr/>
            </a:pPr>
            <a:endParaRPr lang="he-IL" altLang="he-IL" sz="2800" b="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12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282021" y="304578"/>
            <a:ext cx="106154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תכנית אסטרטגית פיתוח שטחים פתוחים</a:t>
            </a:r>
            <a:endParaRPr lang="he-IL" sz="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484" y="2093680"/>
            <a:ext cx="7479762" cy="5340072"/>
          </a:xfrm>
          <a:prstGeom prst="rect">
            <a:avLst/>
          </a:prstGeom>
        </p:spPr>
      </p:pic>
      <p:pic>
        <p:nvPicPr>
          <p:cNvPr id="5" name="תמונה 4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1672"/>
            <a:ext cx="5040484" cy="518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9854671" y="4921575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1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51492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12094</TotalTime>
  <Words>625</Words>
  <Application>Microsoft Office PowerPoint</Application>
  <PresentationFormat>מותאם אישית</PresentationFormat>
  <Paragraphs>128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30" baseType="lpstr">
      <vt:lpstr>Arial</vt:lpstr>
      <vt:lpstr>Arial Unicode MS</vt:lpstr>
      <vt:lpstr>Calibri</vt:lpstr>
      <vt:lpstr>Helvetica Light</vt:lpstr>
      <vt:lpstr>Helvetica Neue</vt:lpstr>
      <vt:lpstr>Helvetica Neue Light</vt:lpstr>
      <vt:lpstr>Helvetica Neue Medium</vt:lpstr>
      <vt:lpstr>Helvetica Neue Thin</vt:lpstr>
      <vt:lpstr>Open Sans Hebrew</vt:lpstr>
      <vt:lpstr>Wingdings</vt:lpstr>
      <vt:lpstr>White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שלומית קוזי-חת</dc:creator>
  <cp:lastModifiedBy>כליל כנעני</cp:lastModifiedBy>
  <cp:revision>159</cp:revision>
  <dcterms:modified xsi:type="dcterms:W3CDTF">2021-05-02T11:22:23Z</dcterms:modified>
</cp:coreProperties>
</file>